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ppt/slides/_rels/slide8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0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6.xml.rels" ContentType="application/vnd.openxmlformats-package.relationships+xml"/>
  <Override PartName="/ppt/slides/_rels/slide3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1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16.xml" ContentType="application/vnd.openxmlformats-officedocument.presentationml.slide+xml"/>
  <Override PartName="/ppt/slides/slide3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1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_rels/presentation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32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presentation.xml" ContentType="application/vnd.openxmlformats-officedocument.presentationml.presentation.main+xml"/>
  <Override PartName="/ppt/notesSlides/_rels/notesSlide10.xml.rels" ContentType="application/vnd.openxmlformats-package.relationships+xml"/>
  <Override PartName="/ppt/notesSlides/_rels/notesSlide9.xml.rels" ContentType="application/vnd.openxmlformats-package.relationships+xml"/>
  <Override PartName="/ppt/notesSlides/_rels/notesSlide8.xml.rels" ContentType="application/vnd.openxmlformats-package.relationships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1.xml.rels" ContentType="application/vnd.openxmlformats-package.relationships+xml"/>
  <Override PartName="/ppt/notesSlides/_rels/notesSlide3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7.xml.rels" ContentType="application/vnd.openxmlformats-package.relationships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presProps.xml" ContentType="application/vnd.openxmlformats-officedocument.presentationml.presProps+xml"/>
  <Override PartName="/ppt/media/image2.png" ContentType="image/png"/>
  <Override PartName="/ppt/media/image1.png" ContentType="image/png"/>
  <Override PartName="/ppt/media/image5.png" ContentType="image/png"/>
  <Override PartName="/ppt/media/image3.png" ContentType="image/png"/>
  <Override PartName="/ppt/media/image4.jpeg" ContentType="image/jpeg"/>
  <Override PartName="/ppt/drawings/drawing1.xml" ContentType="application/vnd.openxmlformats-officedocument.drawingml.chartshapes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charts/_rels/chart1.xml.rels" ContentType="application/vnd.openxmlformats-package.relationships+xml"/>
  <Override PartName="/ppt/charts/chart1.xml" ContentType="application/vnd.openxmlformats-officedocument.drawingml.chart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x="9144000" cy="6858000"/>
  <p:notesSz cx="6735763" cy="98663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presProps" Target="presProps.xml"/>
</Relationships>
</file>

<file path=ppt/charts/_rels/chart1.xml.rels><?xml version="1.0" encoding="UTF-8"?>
<Relationships xmlns="http://schemas.openxmlformats.org/package/2006/relationships"><Relationship Id="rId1" Type="http://schemas.openxmlformats.org/officeDocument/2006/relationships/chartUserShapes" Target="../drawings/drawing1.xml"/>
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layout>
        <c:manualLayout>
          <c:layoutTarget val="inner"/>
          <c:xMode val="edge"/>
          <c:yMode val="edge"/>
          <c:x val="0.0470303894766037"/>
          <c:y val="0.141230384668796"/>
          <c:w val="0.570624826657158"/>
          <c:h val="0.831759477850299"/>
        </c:manualLayout>
      </c:layout>
      <c:barChart>
        <c:barDir val="col"/>
        <c:grouping val="clustered"/>
        <c:varyColors val="0"/>
        <c:axId val="60154954"/>
        <c:axId val="33008126"/>
      </c:barChart>
      <c:catAx>
        <c:axId val="60154954"/>
        <c:scaling>
          <c:orientation val="minMax"/>
        </c:scaling>
        <c:delete val="0"/>
        <c:axPos val="b"/>
        <c:numFmt formatCode="General" sourceLinked="1"/>
        <c:tickLblPos val="none"/>
        <c:spPr>
          <a:ln w="0">
            <a:noFill/>
          </a:ln>
        </c:spPr>
        <c:txPr>
          <a:bodyPr/>
          <a:lstStyle/>
          <a:p>
            <a:pPr>
              <a:defRPr b="0" sz="1800" spc="-1"/>
            </a:pPr>
          </a:p>
        </c:txPr>
        <c:crossAx val="33008126"/>
        <c:auto val="1"/>
        <c:lblAlgn val="ctr"/>
        <c:lblOffset val="100"/>
        <c:noMultiLvlLbl val="0"/>
      </c:catAx>
      <c:valAx>
        <c:axId val="33008126"/>
        <c:scaling>
          <c:orientation val="minMax"/>
        </c:scaling>
        <c:delete val="0"/>
        <c:axPos val="l"/>
        <c:numFmt formatCode="General" sourceLinked="1"/>
        <c:tickLblPos val="none"/>
        <c:spPr>
          <a:ln w="0">
            <a:noFill/>
          </a:ln>
        </c:spPr>
        <c:txPr>
          <a:bodyPr/>
          <a:lstStyle/>
          <a:p>
            <a:pPr>
              <a:defRPr b="0" sz="1800" spc="-1"/>
            </a:pPr>
          </a:p>
        </c:txPr>
        <c:crossAx val="60154954"/>
        <c:crossBetween val="midCat"/>
      </c:valAx>
      <c:spPr>
        <a:noFill/>
        <a:ln w="25560">
          <a:noFill/>
        </a:ln>
      </c:spPr>
    </c:plotArea>
    <c:plotVisOnly val="1"/>
    <c:dispBlanksAs val="gap"/>
  </c:chart>
  <c:spPr>
    <a:noFill/>
    <a:ln w="0">
      <a:noFill/>
    </a:ln>
  </c:spPr>
  <c:userShapes r:id="rId1"/>
</c:chartSpace>
</file>

<file path=ppt/drawings/drawing1.xml><?xml version="1.0" encoding="utf-8"?>
<c:userShapes xmlns:cdr="http://schemas.openxmlformats.org/drawingml/2006/chartDrawing" xmlns:a="http://schemas.openxmlformats.org/drawingml/2006/main" xmlns:c="http://schemas.openxmlformats.org/drawingml/2006/chart" xmlns:r="http://schemas.openxmlformats.org/officeDocument/2006/relationships">
  <cdr:relSizeAnchor>
    <cdr:from>
      <cdr:x>0.523039740084789</cdr:x>
      <cdr:y>0.669768087765588</cdr:y>
    </cdr:from>
    <cdr:to>
      <cdr:x>0.926146043821071</cdr:x>
      <cdr:y>0.946257464241078</cdr:y>
    </cdr:to>
    <cdr:sp>
      <cdr:nvSpPr>
        <cdr:cNvPr id="131" name="TextBox 1"/>
        <cdr:cNvSpPr/>
      </cdr:nvSpPr>
      <cdr:spPr>
        <a:xfrm>
          <a:off x="4752360" y="3472560"/>
          <a:ext cx="3662640" cy="1433520"/>
        </a:xfrm>
        <a:prstGeom prst="rect">
          <a:avLst/>
        </a:prstGeom>
        <a:noFill/>
        <a:ln w="0">
          <a:noFill/>
        </a:ln>
      </cdr:spPr>
      <cdr:style>
        <a:lnRef idx="0"/>
        <a:fillRef idx="0"/>
        <a:effectRef idx="0"/>
        <a:fontRef idx="minor"/>
      </cdr:style>
      <cdr:txBody>
        <a:bodyPr vertOverflow="clip" lIns="90000" rIns="90000" tIns="45000" bIns="45000" anchor="t">
          <a:noAutofit/>
        </a:bodyPr>
        <a:p>
          <a:pPr algn="ctr">
            <a:lnSpc>
              <a:spcPct val="100000"/>
            </a:lnSpc>
          </a:pPr>
          <a:endParaRPr b="0" sz="2200" spc="-1" strike="noStrike">
            <a:solidFill>
              <a:srgbClr val="000000"/>
            </a:solidFill>
            <a:latin typeface="Tempora LGC Uni"/>
          </a:endParaRPr>
        </a:p>
        <a:p>
          <a:pPr algn="ctr">
            <a:lnSpc>
              <a:spcPct val="100000"/>
            </a:lnSpc>
          </a:pPr>
          <a:r>
            <a:rPr b="1" lang="ru-RU" sz="1600" spc="-1" strike="noStrike">
              <a:solidFill>
                <a:srgbClr val="000000"/>
              </a:solidFill>
              <a:latin typeface="Times New Roman"/>
            </a:rPr>
            <a:t>Додонов Михаил Николаевич </a:t>
          </a:r>
          <a:endParaRPr b="0" sz="1600" spc="-1" strike="noStrike">
            <a:solidFill>
              <a:srgbClr val="000000"/>
            </a:solidFill>
            <a:latin typeface="Tempora LGC Uni"/>
          </a:endParaRPr>
        </a:p>
        <a:p>
          <a:pPr algn="ctr">
            <a:lnSpc>
              <a:spcPct val="100000"/>
            </a:lnSpc>
          </a:pPr>
          <a:r>
            <a:rPr b="1" lang="ru-RU" sz="1600" spc="-1" strike="noStrike">
              <a:solidFill>
                <a:srgbClr val="000000"/>
              </a:solidFill>
              <a:latin typeface="Times New Roman"/>
            </a:rPr>
            <a:t>и.о. начальника ОНСОИАЭ Центрального МТУ по надзору </a:t>
          </a:r>
          <a:br>
            <a:rPr sz="1600"/>
          </a:br>
          <a:r>
            <a:rPr b="1" lang="ru-RU" sz="1600" spc="-1" strike="noStrike">
              <a:solidFill>
                <a:srgbClr val="000000"/>
              </a:solidFill>
              <a:latin typeface="Times New Roman"/>
            </a:rPr>
            <a:t>за ЯРБ Ростехнадзора</a:t>
          </a:r>
          <a:endParaRPr b="0" sz="1600" spc="-1" strike="noStrike">
            <a:solidFill>
              <a:srgbClr val="000000"/>
            </a:solidFill>
            <a:latin typeface="Tempora LGC Uni"/>
          </a:endParaRPr>
        </a:p>
      </cdr:txBody>
    </cdr:sp>
  </cdr:relSizeAnchor>
</c:userShape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Для перемещения страницы щёлкните мышью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r>
              <a:rPr b="0" lang="ru-RU" sz="2000" spc="-1" strike="noStrike">
                <a:solidFill>
                  <a:srgbClr val="000000"/>
                </a:solidFill>
                <a:latin typeface="Open Sans"/>
              </a:rPr>
              <a:t>Для правки формата примечаний щёлкните мышью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&lt;верхний колонтитул&gt;</a:t>
            </a: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dt" idx="10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r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ftr" idx="11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129" name="PlaceHolder 6"/>
          <p:cNvSpPr>
            <a:spLocks noGrp="1"/>
          </p:cNvSpPr>
          <p:nvPr>
            <p:ph type="sldNum" idx="12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r">
              <a:buNone/>
            </a:pPr>
            <a:fld id="{F0585830-49F5-416F-91F2-B9561CBD885D}" type="slidenum"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sldImg"/>
          </p:nvPr>
        </p:nvSpPr>
        <p:spPr>
          <a:xfrm>
            <a:off x="903240" y="741240"/>
            <a:ext cx="4928760" cy="3698640"/>
          </a:xfrm>
          <a:prstGeom prst="rect">
            <a:avLst/>
          </a:prstGeom>
          <a:ln w="0">
            <a:noFill/>
          </a:ln>
        </p:spPr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673560" y="4686480"/>
            <a:ext cx="5388120" cy="443952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39" name="PlaceHolder 3"/>
          <p:cNvSpPr>
            <a:spLocks noGrp="1"/>
          </p:cNvSpPr>
          <p:nvPr>
            <p:ph type="sldNum" idx="13"/>
          </p:nvPr>
        </p:nvSpPr>
        <p:spPr>
          <a:xfrm>
            <a:off x="3815280" y="9371160"/>
            <a:ext cx="2918520" cy="49284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1FD91EA-5D10-418D-807A-39203692128C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17</a:t>
            </a:fld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PlaceHolder 1"/>
          <p:cNvSpPr>
            <a:spLocks noGrp="1"/>
          </p:cNvSpPr>
          <p:nvPr>
            <p:ph type="sldImg"/>
          </p:nvPr>
        </p:nvSpPr>
        <p:spPr>
          <a:xfrm>
            <a:off x="903240" y="741240"/>
            <a:ext cx="4928760" cy="3698640"/>
          </a:xfrm>
          <a:prstGeom prst="rect">
            <a:avLst/>
          </a:prstGeom>
          <a:ln w="0">
            <a:noFill/>
          </a:ln>
        </p:spPr>
      </p:sp>
      <p:sp>
        <p:nvSpPr>
          <p:cNvPr id="265" name="PlaceHolder 2"/>
          <p:cNvSpPr>
            <a:spLocks noGrp="1"/>
          </p:cNvSpPr>
          <p:nvPr>
            <p:ph type="body"/>
          </p:nvPr>
        </p:nvSpPr>
        <p:spPr>
          <a:xfrm>
            <a:off x="673560" y="4686480"/>
            <a:ext cx="5388120" cy="443952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66" name="PlaceHolder 3"/>
          <p:cNvSpPr>
            <a:spLocks noGrp="1"/>
          </p:cNvSpPr>
          <p:nvPr>
            <p:ph type="sldNum" idx="22"/>
          </p:nvPr>
        </p:nvSpPr>
        <p:spPr>
          <a:xfrm>
            <a:off x="3815280" y="9371160"/>
            <a:ext cx="2918520" cy="49284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53F43B0-945A-47FB-B225-667AE89C13FD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17</a:t>
            </a:fld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PlaceHolder 1"/>
          <p:cNvSpPr>
            <a:spLocks noGrp="1"/>
          </p:cNvSpPr>
          <p:nvPr>
            <p:ph type="sldImg"/>
          </p:nvPr>
        </p:nvSpPr>
        <p:spPr>
          <a:xfrm>
            <a:off x="903240" y="741240"/>
            <a:ext cx="4928760" cy="3698640"/>
          </a:xfrm>
          <a:prstGeom prst="rect">
            <a:avLst/>
          </a:prstGeom>
          <a:ln w="0">
            <a:noFill/>
          </a:ln>
        </p:spPr>
      </p:sp>
      <p:sp>
        <p:nvSpPr>
          <p:cNvPr id="268" name="PlaceHolder 2"/>
          <p:cNvSpPr>
            <a:spLocks noGrp="1"/>
          </p:cNvSpPr>
          <p:nvPr>
            <p:ph type="body"/>
          </p:nvPr>
        </p:nvSpPr>
        <p:spPr>
          <a:xfrm>
            <a:off x="673560" y="4686480"/>
            <a:ext cx="5388120" cy="443952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69" name="PlaceHolder 3"/>
          <p:cNvSpPr>
            <a:spLocks noGrp="1"/>
          </p:cNvSpPr>
          <p:nvPr>
            <p:ph type="sldNum" idx="23"/>
          </p:nvPr>
        </p:nvSpPr>
        <p:spPr>
          <a:xfrm>
            <a:off x="3815280" y="9371160"/>
            <a:ext cx="2918520" cy="49284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2DB6391-F4A8-4B30-A378-842BCB31326B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17</a:t>
            </a:fld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PlaceHolder 1"/>
          <p:cNvSpPr>
            <a:spLocks noGrp="1"/>
          </p:cNvSpPr>
          <p:nvPr>
            <p:ph type="sldImg"/>
          </p:nvPr>
        </p:nvSpPr>
        <p:spPr>
          <a:xfrm>
            <a:off x="903240" y="741240"/>
            <a:ext cx="4928760" cy="3698640"/>
          </a:xfrm>
          <a:prstGeom prst="rect">
            <a:avLst/>
          </a:prstGeom>
          <a:ln w="0">
            <a:noFill/>
          </a:ln>
        </p:spPr>
      </p:sp>
      <p:sp>
        <p:nvSpPr>
          <p:cNvPr id="271" name="PlaceHolder 2"/>
          <p:cNvSpPr>
            <a:spLocks noGrp="1"/>
          </p:cNvSpPr>
          <p:nvPr>
            <p:ph type="body"/>
          </p:nvPr>
        </p:nvSpPr>
        <p:spPr>
          <a:xfrm>
            <a:off x="673560" y="4686480"/>
            <a:ext cx="5388120" cy="443952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72" name="PlaceHolder 3"/>
          <p:cNvSpPr>
            <a:spLocks noGrp="1"/>
          </p:cNvSpPr>
          <p:nvPr>
            <p:ph type="sldNum" idx="24"/>
          </p:nvPr>
        </p:nvSpPr>
        <p:spPr>
          <a:xfrm>
            <a:off x="3815280" y="9371160"/>
            <a:ext cx="2918520" cy="49284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EB92C3C-66DF-4017-8791-3C420C829E35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PlaceHolder 1"/>
          <p:cNvSpPr>
            <a:spLocks noGrp="1"/>
          </p:cNvSpPr>
          <p:nvPr>
            <p:ph type="sldImg"/>
          </p:nvPr>
        </p:nvSpPr>
        <p:spPr>
          <a:xfrm>
            <a:off x="903240" y="741240"/>
            <a:ext cx="4928760" cy="3698640"/>
          </a:xfrm>
          <a:prstGeom prst="rect">
            <a:avLst/>
          </a:prstGeom>
          <a:ln w="0">
            <a:noFill/>
          </a:ln>
        </p:spPr>
      </p:sp>
      <p:sp>
        <p:nvSpPr>
          <p:cNvPr id="274" name="PlaceHolder 2"/>
          <p:cNvSpPr>
            <a:spLocks noGrp="1"/>
          </p:cNvSpPr>
          <p:nvPr>
            <p:ph type="body"/>
          </p:nvPr>
        </p:nvSpPr>
        <p:spPr>
          <a:xfrm>
            <a:off x="673560" y="4686480"/>
            <a:ext cx="5388120" cy="443952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75" name="PlaceHolder 3"/>
          <p:cNvSpPr>
            <a:spLocks noGrp="1"/>
          </p:cNvSpPr>
          <p:nvPr>
            <p:ph type="sldNum" idx="25"/>
          </p:nvPr>
        </p:nvSpPr>
        <p:spPr>
          <a:xfrm>
            <a:off x="3815280" y="9371160"/>
            <a:ext cx="2918520" cy="49284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53A8AA3-A011-44DF-B514-3E8E6F11178A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sldImg"/>
          </p:nvPr>
        </p:nvSpPr>
        <p:spPr>
          <a:xfrm>
            <a:off x="903240" y="741240"/>
            <a:ext cx="4928760" cy="3698640"/>
          </a:xfrm>
          <a:prstGeom prst="rect">
            <a:avLst/>
          </a:prstGeom>
          <a:ln w="0">
            <a:noFill/>
          </a:ln>
        </p:spPr>
      </p:sp>
      <p:sp>
        <p:nvSpPr>
          <p:cNvPr id="277" name="PlaceHolder 2"/>
          <p:cNvSpPr>
            <a:spLocks noGrp="1"/>
          </p:cNvSpPr>
          <p:nvPr>
            <p:ph type="body"/>
          </p:nvPr>
        </p:nvSpPr>
        <p:spPr>
          <a:xfrm>
            <a:off x="673560" y="4686480"/>
            <a:ext cx="5388120" cy="443952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78" name="PlaceHolder 3"/>
          <p:cNvSpPr>
            <a:spLocks noGrp="1"/>
          </p:cNvSpPr>
          <p:nvPr>
            <p:ph type="sldNum" idx="26"/>
          </p:nvPr>
        </p:nvSpPr>
        <p:spPr>
          <a:xfrm>
            <a:off x="3815280" y="9371160"/>
            <a:ext cx="2918520" cy="49284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4C1DDA3-67DB-4352-994C-3E1DB2DE6C4E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PlaceHolder 1"/>
          <p:cNvSpPr>
            <a:spLocks noGrp="1"/>
          </p:cNvSpPr>
          <p:nvPr>
            <p:ph type="sldImg"/>
          </p:nvPr>
        </p:nvSpPr>
        <p:spPr>
          <a:xfrm>
            <a:off x="903240" y="741240"/>
            <a:ext cx="4928760" cy="3698640"/>
          </a:xfrm>
          <a:prstGeom prst="rect">
            <a:avLst/>
          </a:prstGeom>
          <a:ln w="0">
            <a:noFill/>
          </a:ln>
        </p:spPr>
      </p:sp>
      <p:sp>
        <p:nvSpPr>
          <p:cNvPr id="280" name="PlaceHolder 2"/>
          <p:cNvSpPr>
            <a:spLocks noGrp="1"/>
          </p:cNvSpPr>
          <p:nvPr>
            <p:ph type="body"/>
          </p:nvPr>
        </p:nvSpPr>
        <p:spPr>
          <a:xfrm>
            <a:off x="673560" y="4686480"/>
            <a:ext cx="5388120" cy="443952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81" name="PlaceHolder 3"/>
          <p:cNvSpPr>
            <a:spLocks noGrp="1"/>
          </p:cNvSpPr>
          <p:nvPr>
            <p:ph type="sldNum" idx="27"/>
          </p:nvPr>
        </p:nvSpPr>
        <p:spPr>
          <a:xfrm>
            <a:off x="3815280" y="9371160"/>
            <a:ext cx="2918520" cy="49284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80FFD37-5D74-4AEE-A3B1-D8F58D59CEEC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sldImg"/>
          </p:nvPr>
        </p:nvSpPr>
        <p:spPr>
          <a:xfrm>
            <a:off x="903240" y="741240"/>
            <a:ext cx="4928760" cy="3698640"/>
          </a:xfrm>
          <a:prstGeom prst="rect">
            <a:avLst/>
          </a:prstGeom>
          <a:ln w="0">
            <a:noFill/>
          </a:ln>
        </p:spPr>
      </p:sp>
      <p:sp>
        <p:nvSpPr>
          <p:cNvPr id="283" name="PlaceHolder 2"/>
          <p:cNvSpPr>
            <a:spLocks noGrp="1"/>
          </p:cNvSpPr>
          <p:nvPr>
            <p:ph type="body"/>
          </p:nvPr>
        </p:nvSpPr>
        <p:spPr>
          <a:xfrm>
            <a:off x="673560" y="4686480"/>
            <a:ext cx="5388120" cy="443952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84" name="PlaceHolder 3"/>
          <p:cNvSpPr>
            <a:spLocks noGrp="1"/>
          </p:cNvSpPr>
          <p:nvPr>
            <p:ph type="sldNum" idx="28"/>
          </p:nvPr>
        </p:nvSpPr>
        <p:spPr>
          <a:xfrm>
            <a:off x="3815280" y="9371160"/>
            <a:ext cx="2918520" cy="49284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653046C-9E93-4F5B-BC9D-AB53045CEB51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laceHolder 1"/>
          <p:cNvSpPr>
            <a:spLocks noGrp="1"/>
          </p:cNvSpPr>
          <p:nvPr>
            <p:ph type="sldImg"/>
          </p:nvPr>
        </p:nvSpPr>
        <p:spPr>
          <a:xfrm>
            <a:off x="903240" y="741240"/>
            <a:ext cx="4928760" cy="3698640"/>
          </a:xfrm>
          <a:prstGeom prst="rect">
            <a:avLst/>
          </a:prstGeom>
          <a:ln w="0">
            <a:noFill/>
          </a:ln>
        </p:spPr>
      </p:sp>
      <p:sp>
        <p:nvSpPr>
          <p:cNvPr id="286" name="PlaceHolder 2"/>
          <p:cNvSpPr>
            <a:spLocks noGrp="1"/>
          </p:cNvSpPr>
          <p:nvPr>
            <p:ph type="body"/>
          </p:nvPr>
        </p:nvSpPr>
        <p:spPr>
          <a:xfrm>
            <a:off x="673560" y="4686480"/>
            <a:ext cx="5388120" cy="443952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87" name="PlaceHolder 3"/>
          <p:cNvSpPr>
            <a:spLocks noGrp="1"/>
          </p:cNvSpPr>
          <p:nvPr>
            <p:ph type="sldNum" idx="29"/>
          </p:nvPr>
        </p:nvSpPr>
        <p:spPr>
          <a:xfrm>
            <a:off x="3815280" y="9371160"/>
            <a:ext cx="2918520" cy="49284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2EB4370-1006-4218-8300-5675F322ECB5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PlaceHolder 1"/>
          <p:cNvSpPr>
            <a:spLocks noGrp="1"/>
          </p:cNvSpPr>
          <p:nvPr>
            <p:ph type="sldImg"/>
          </p:nvPr>
        </p:nvSpPr>
        <p:spPr>
          <a:xfrm>
            <a:off x="903240" y="741240"/>
            <a:ext cx="4928760" cy="3698640"/>
          </a:xfrm>
          <a:prstGeom prst="rect">
            <a:avLst/>
          </a:prstGeom>
          <a:ln w="0">
            <a:noFill/>
          </a:ln>
        </p:spPr>
      </p:sp>
      <p:sp>
        <p:nvSpPr>
          <p:cNvPr id="289" name="PlaceHolder 2"/>
          <p:cNvSpPr>
            <a:spLocks noGrp="1"/>
          </p:cNvSpPr>
          <p:nvPr>
            <p:ph type="body"/>
          </p:nvPr>
        </p:nvSpPr>
        <p:spPr>
          <a:xfrm>
            <a:off x="673560" y="4686480"/>
            <a:ext cx="5388120" cy="443952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90" name="PlaceHolder 3"/>
          <p:cNvSpPr>
            <a:spLocks noGrp="1"/>
          </p:cNvSpPr>
          <p:nvPr>
            <p:ph type="sldNum" idx="30"/>
          </p:nvPr>
        </p:nvSpPr>
        <p:spPr>
          <a:xfrm>
            <a:off x="3815280" y="9371160"/>
            <a:ext cx="2918520" cy="49284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F7C5969-A81B-4772-9F45-85864E7C3770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PlaceHolder 1"/>
          <p:cNvSpPr>
            <a:spLocks noGrp="1"/>
          </p:cNvSpPr>
          <p:nvPr>
            <p:ph type="sldImg"/>
          </p:nvPr>
        </p:nvSpPr>
        <p:spPr>
          <a:xfrm>
            <a:off x="903240" y="741240"/>
            <a:ext cx="4928760" cy="3698640"/>
          </a:xfrm>
          <a:prstGeom prst="rect">
            <a:avLst/>
          </a:prstGeom>
          <a:ln w="0">
            <a:noFill/>
          </a:ln>
        </p:spPr>
      </p:sp>
      <p:sp>
        <p:nvSpPr>
          <p:cNvPr id="292" name="PlaceHolder 2"/>
          <p:cNvSpPr>
            <a:spLocks noGrp="1"/>
          </p:cNvSpPr>
          <p:nvPr>
            <p:ph type="body"/>
          </p:nvPr>
        </p:nvSpPr>
        <p:spPr>
          <a:xfrm>
            <a:off x="673560" y="4686480"/>
            <a:ext cx="5388120" cy="443952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93" name="PlaceHolder 3"/>
          <p:cNvSpPr>
            <a:spLocks noGrp="1"/>
          </p:cNvSpPr>
          <p:nvPr>
            <p:ph type="sldNum" idx="31"/>
          </p:nvPr>
        </p:nvSpPr>
        <p:spPr>
          <a:xfrm>
            <a:off x="3815280" y="9371160"/>
            <a:ext cx="2918520" cy="49284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A0DAF9E-A50D-47BF-BB87-66AE726A9772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sldImg"/>
          </p:nvPr>
        </p:nvSpPr>
        <p:spPr>
          <a:xfrm>
            <a:off x="903240" y="741240"/>
            <a:ext cx="4928760" cy="3698640"/>
          </a:xfrm>
          <a:prstGeom prst="rect">
            <a:avLst/>
          </a:prstGeom>
          <a:ln w="0">
            <a:noFill/>
          </a:ln>
        </p:spPr>
      </p:sp>
      <p:sp>
        <p:nvSpPr>
          <p:cNvPr id="241" name="PlaceHolder 2"/>
          <p:cNvSpPr>
            <a:spLocks noGrp="1"/>
          </p:cNvSpPr>
          <p:nvPr>
            <p:ph type="body"/>
          </p:nvPr>
        </p:nvSpPr>
        <p:spPr>
          <a:xfrm>
            <a:off x="673560" y="4686480"/>
            <a:ext cx="5388120" cy="443952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42" name="PlaceHolder 3"/>
          <p:cNvSpPr>
            <a:spLocks noGrp="1"/>
          </p:cNvSpPr>
          <p:nvPr>
            <p:ph type="sldNum" idx="14"/>
          </p:nvPr>
        </p:nvSpPr>
        <p:spPr>
          <a:xfrm>
            <a:off x="3815280" y="9371160"/>
            <a:ext cx="2918520" cy="49284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A2E8F25-87D1-4E73-AD63-B6D3304CE89C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17</a:t>
            </a:fld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sldImg"/>
          </p:nvPr>
        </p:nvSpPr>
        <p:spPr>
          <a:xfrm>
            <a:off x="903240" y="741240"/>
            <a:ext cx="4928760" cy="3698640"/>
          </a:xfrm>
          <a:prstGeom prst="rect">
            <a:avLst/>
          </a:prstGeom>
          <a:ln w="0">
            <a:noFill/>
          </a:ln>
        </p:spPr>
      </p:sp>
      <p:sp>
        <p:nvSpPr>
          <p:cNvPr id="244" name="PlaceHolder 2"/>
          <p:cNvSpPr>
            <a:spLocks noGrp="1"/>
          </p:cNvSpPr>
          <p:nvPr>
            <p:ph type="body"/>
          </p:nvPr>
        </p:nvSpPr>
        <p:spPr>
          <a:xfrm>
            <a:off x="673560" y="4686480"/>
            <a:ext cx="5388120" cy="443952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45" name="PlaceHolder 3"/>
          <p:cNvSpPr>
            <a:spLocks noGrp="1"/>
          </p:cNvSpPr>
          <p:nvPr>
            <p:ph type="sldNum" idx="15"/>
          </p:nvPr>
        </p:nvSpPr>
        <p:spPr>
          <a:xfrm>
            <a:off x="3815280" y="9371160"/>
            <a:ext cx="2918520" cy="49284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0907810-1281-4708-B197-9FB2F4019D34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17</a:t>
            </a:fld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sldImg"/>
          </p:nvPr>
        </p:nvSpPr>
        <p:spPr>
          <a:xfrm>
            <a:off x="903240" y="741240"/>
            <a:ext cx="4928760" cy="3698640"/>
          </a:xfrm>
          <a:prstGeom prst="rect">
            <a:avLst/>
          </a:prstGeom>
          <a:ln w="0">
            <a:noFill/>
          </a:ln>
        </p:spPr>
      </p:sp>
      <p:sp>
        <p:nvSpPr>
          <p:cNvPr id="247" name="PlaceHolder 2"/>
          <p:cNvSpPr>
            <a:spLocks noGrp="1"/>
          </p:cNvSpPr>
          <p:nvPr>
            <p:ph type="body"/>
          </p:nvPr>
        </p:nvSpPr>
        <p:spPr>
          <a:xfrm>
            <a:off x="673560" y="4686480"/>
            <a:ext cx="5388120" cy="443952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48" name="PlaceHolder 3"/>
          <p:cNvSpPr>
            <a:spLocks noGrp="1"/>
          </p:cNvSpPr>
          <p:nvPr>
            <p:ph type="sldNum" idx="16"/>
          </p:nvPr>
        </p:nvSpPr>
        <p:spPr>
          <a:xfrm>
            <a:off x="3815280" y="9371160"/>
            <a:ext cx="2918520" cy="49284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FE00A3E-B4B2-437F-B11A-2348C4269EBB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17</a:t>
            </a:fld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sldImg"/>
          </p:nvPr>
        </p:nvSpPr>
        <p:spPr>
          <a:xfrm>
            <a:off x="903240" y="741240"/>
            <a:ext cx="4928760" cy="3698640"/>
          </a:xfrm>
          <a:prstGeom prst="rect">
            <a:avLst/>
          </a:prstGeom>
          <a:ln w="0">
            <a:noFill/>
          </a:ln>
        </p:spPr>
      </p:sp>
      <p:sp>
        <p:nvSpPr>
          <p:cNvPr id="250" name="PlaceHolder 2"/>
          <p:cNvSpPr>
            <a:spLocks noGrp="1"/>
          </p:cNvSpPr>
          <p:nvPr>
            <p:ph type="body"/>
          </p:nvPr>
        </p:nvSpPr>
        <p:spPr>
          <a:xfrm>
            <a:off x="673560" y="4686480"/>
            <a:ext cx="5388120" cy="443952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51" name="PlaceHolder 3"/>
          <p:cNvSpPr>
            <a:spLocks noGrp="1"/>
          </p:cNvSpPr>
          <p:nvPr>
            <p:ph type="sldNum" idx="17"/>
          </p:nvPr>
        </p:nvSpPr>
        <p:spPr>
          <a:xfrm>
            <a:off x="3815280" y="9371160"/>
            <a:ext cx="2918520" cy="49284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2CCF318-9E7D-4D1B-931F-226951097962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17</a:t>
            </a:fld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sldImg"/>
          </p:nvPr>
        </p:nvSpPr>
        <p:spPr>
          <a:xfrm>
            <a:off x="903240" y="741240"/>
            <a:ext cx="4928760" cy="3698640"/>
          </a:xfrm>
          <a:prstGeom prst="rect">
            <a:avLst/>
          </a:prstGeom>
          <a:ln w="0">
            <a:noFill/>
          </a:ln>
        </p:spPr>
      </p:sp>
      <p:sp>
        <p:nvSpPr>
          <p:cNvPr id="253" name="PlaceHolder 2"/>
          <p:cNvSpPr>
            <a:spLocks noGrp="1"/>
          </p:cNvSpPr>
          <p:nvPr>
            <p:ph type="body"/>
          </p:nvPr>
        </p:nvSpPr>
        <p:spPr>
          <a:xfrm>
            <a:off x="673560" y="4686480"/>
            <a:ext cx="5388120" cy="443952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54" name="PlaceHolder 3"/>
          <p:cNvSpPr>
            <a:spLocks noGrp="1"/>
          </p:cNvSpPr>
          <p:nvPr>
            <p:ph type="sldNum" idx="18"/>
          </p:nvPr>
        </p:nvSpPr>
        <p:spPr>
          <a:xfrm>
            <a:off x="3815280" y="9371160"/>
            <a:ext cx="2918520" cy="49284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C748EAC-AF0F-4D03-A82E-5A13C0F78D09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17</a:t>
            </a:fld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 type="sldImg"/>
          </p:nvPr>
        </p:nvSpPr>
        <p:spPr>
          <a:xfrm>
            <a:off x="903240" y="741240"/>
            <a:ext cx="4928760" cy="3698640"/>
          </a:xfrm>
          <a:prstGeom prst="rect">
            <a:avLst/>
          </a:prstGeom>
          <a:ln w="0">
            <a:noFill/>
          </a:ln>
        </p:spPr>
      </p:sp>
      <p:sp>
        <p:nvSpPr>
          <p:cNvPr id="256" name="PlaceHolder 2"/>
          <p:cNvSpPr>
            <a:spLocks noGrp="1"/>
          </p:cNvSpPr>
          <p:nvPr>
            <p:ph type="body"/>
          </p:nvPr>
        </p:nvSpPr>
        <p:spPr>
          <a:xfrm>
            <a:off x="673560" y="4686480"/>
            <a:ext cx="5388120" cy="443952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57" name="PlaceHolder 3"/>
          <p:cNvSpPr>
            <a:spLocks noGrp="1"/>
          </p:cNvSpPr>
          <p:nvPr>
            <p:ph type="sldNum" idx="19"/>
          </p:nvPr>
        </p:nvSpPr>
        <p:spPr>
          <a:xfrm>
            <a:off x="3815280" y="9371160"/>
            <a:ext cx="2918520" cy="49284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938EDF9-41C2-4FC9-B9B2-27B45782866D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17</a:t>
            </a:fld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sldImg"/>
          </p:nvPr>
        </p:nvSpPr>
        <p:spPr>
          <a:xfrm>
            <a:off x="903240" y="741240"/>
            <a:ext cx="4928760" cy="3698640"/>
          </a:xfrm>
          <a:prstGeom prst="rect">
            <a:avLst/>
          </a:prstGeom>
          <a:ln w="0">
            <a:noFill/>
          </a:ln>
        </p:spPr>
      </p:sp>
      <p:sp>
        <p:nvSpPr>
          <p:cNvPr id="259" name="PlaceHolder 2"/>
          <p:cNvSpPr>
            <a:spLocks noGrp="1"/>
          </p:cNvSpPr>
          <p:nvPr>
            <p:ph type="body"/>
          </p:nvPr>
        </p:nvSpPr>
        <p:spPr>
          <a:xfrm>
            <a:off x="673560" y="4686480"/>
            <a:ext cx="5388120" cy="443952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60" name="PlaceHolder 3"/>
          <p:cNvSpPr>
            <a:spLocks noGrp="1"/>
          </p:cNvSpPr>
          <p:nvPr>
            <p:ph type="sldNum" idx="20"/>
          </p:nvPr>
        </p:nvSpPr>
        <p:spPr>
          <a:xfrm>
            <a:off x="3815280" y="9371160"/>
            <a:ext cx="2918520" cy="49284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250E28D-6B06-483E-9BC5-22B963F6406A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17</a:t>
            </a:fld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PlaceHolder 1"/>
          <p:cNvSpPr>
            <a:spLocks noGrp="1"/>
          </p:cNvSpPr>
          <p:nvPr>
            <p:ph type="sldImg"/>
          </p:nvPr>
        </p:nvSpPr>
        <p:spPr>
          <a:xfrm>
            <a:off x="903240" y="741240"/>
            <a:ext cx="4928760" cy="3698640"/>
          </a:xfrm>
          <a:prstGeom prst="rect">
            <a:avLst/>
          </a:prstGeom>
          <a:ln w="0">
            <a:noFill/>
          </a:ln>
        </p:spPr>
      </p:sp>
      <p:sp>
        <p:nvSpPr>
          <p:cNvPr id="262" name="PlaceHolder 2"/>
          <p:cNvSpPr>
            <a:spLocks noGrp="1"/>
          </p:cNvSpPr>
          <p:nvPr>
            <p:ph type="body"/>
          </p:nvPr>
        </p:nvSpPr>
        <p:spPr>
          <a:xfrm>
            <a:off x="673560" y="4686480"/>
            <a:ext cx="5388120" cy="443952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63" name="PlaceHolder 3"/>
          <p:cNvSpPr>
            <a:spLocks noGrp="1"/>
          </p:cNvSpPr>
          <p:nvPr>
            <p:ph type="sldNum" idx="21"/>
          </p:nvPr>
        </p:nvSpPr>
        <p:spPr>
          <a:xfrm>
            <a:off x="3815280" y="9371160"/>
            <a:ext cx="2918520" cy="49284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5360" bIns="4536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A24C6F1-EF43-4C28-A471-4422336E015C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17</a:t>
            </a:fld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4AC809-3F94-460D-8484-8D445DD8F0A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630ABBD-0C02-4115-B7FF-1D85A59B1F7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CDDA73-C760-4696-B8DF-4F09D18CEEA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9D1262-43B6-43B3-B4A4-89C008CDC8B8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D4C82FB-FC33-4BD8-9D60-04380E12590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A77D3AE-F78E-4F98-B165-4C070C137D4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A06109D-807D-4401-AA1B-1D7214EE693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7270543-DD29-49DA-8EEC-139A1B60314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26F8B0B-90A9-47BC-8C82-5D881AA8901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DC8BB10-9195-4962-B6A8-39733AD46A4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83E75CD-B5D6-401E-98AB-3C42936C644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1E43301-E3E4-4CE6-BCC0-D11F0BF69FB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D7AA4AE-12F2-4282-9452-E1FC23EC0C9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D9D415E-135E-4E91-9C71-379E55711DB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04B119E-613F-417F-ABF0-B127779F0DE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0986A43-DF9F-4A3A-8C37-5E7E80424105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586F0CE-B00D-4A7F-95D8-F8F8986D33DF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D1CC0846-8B62-4E33-B44E-E376169E7C6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99D0BC2C-9370-4C9B-81CA-1538369A148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7B06D4EB-D21C-4C03-9E42-EDAE70616E4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FE043659-8B2D-4941-A86B-071FA69B292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2AF04C5-7172-4970-B6D6-FA4089B655D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9142AB4-DFC8-4146-8BBF-FE00212AC4C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207847F2-D7C5-4735-8875-2F4A34C0E89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646BC9EE-CAA1-4D2E-9210-5DDB00C0162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D97275FC-5DBC-4925-8461-E25D5D265C3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05937471-49EC-442E-9722-BC48EDDC082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B7EE1725-544C-4871-B0FB-CAD1B70CB1F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7A42FDEB-5A8C-4C97-A7BC-2883CDFFF01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74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0CAF2D7-0F17-40E5-B6CF-9B7897808769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78BF72-C581-4DEE-9E47-E7F8D25B80C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EF9CBCE-4DDB-4A70-97D5-6550AA628E3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5B59E12-35DB-4B92-927E-10FEBFA2834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39AD1DD-D354-465D-8042-B1D08D7021E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042400D-AB64-423F-8F79-5A415EABFC1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B36898-A580-43EE-AE70-AB623DB2FBE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&lt;дата/время&gt;</a:t>
            </a:r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86079E9-D9F0-4741-AF64-664617764DDD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chemeClr val="dk1"/>
                </a:solid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pc="-1" strike="noStrike">
                <a:solidFill>
                  <a:schemeClr val="dk1"/>
                </a:solidFill>
                <a:latin typeface="Calibri"/>
              </a:rPr>
              <a:t>Второй уровень структуры</a:t>
            </a:r>
            <a:endParaRPr b="0" lang="ru-RU" sz="2400" spc="-1" strike="noStrike">
              <a:solidFill>
                <a:schemeClr val="dk1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chemeClr val="dk1"/>
                </a:solidFill>
                <a:latin typeface="Calibri"/>
              </a:rPr>
              <a:t>Третий уровень структуры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chemeClr val="dk1"/>
                </a:solidFill>
                <a:latin typeface="Calibri"/>
              </a:rPr>
              <a:t>Четвёртый уровень структуры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chemeClr val="dk1"/>
                </a:solid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chemeClr val="dk1"/>
                </a:solid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chemeClr val="dk1"/>
                </a:solid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pc="-1" strike="noStrike">
                <a:solidFill>
                  <a:schemeClr val="dk1"/>
                </a:solidFill>
                <a:latin typeface="Calibri"/>
              </a:rPr>
              <a:t>Образец заголовка</a:t>
            </a:r>
            <a:endParaRPr b="0" lang="ru-RU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chemeClr val="dk1"/>
                </a:solidFill>
                <a:latin typeface="Calibri"/>
              </a:rPr>
              <a:t>Образец текста</a:t>
            </a: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pc="-1" strike="noStrike">
                <a:solidFill>
                  <a:schemeClr val="dk1"/>
                </a:solidFill>
                <a:latin typeface="Calibri"/>
              </a:rPr>
              <a:t>Второй уровень</a:t>
            </a: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pc="-1" strike="noStrike">
                <a:solidFill>
                  <a:schemeClr val="dk1"/>
                </a:solidFill>
                <a:latin typeface="Calibri"/>
              </a:rPr>
              <a:t>Третий уровень</a:t>
            </a:r>
            <a:endParaRPr b="0" lang="ru-RU" sz="24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pc="-1" strike="noStrike">
                <a:solidFill>
                  <a:schemeClr val="dk1"/>
                </a:solidFill>
                <a:latin typeface="Calibri"/>
              </a:rPr>
              <a:t>Четвертый уровень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pc="-1" strike="noStrike">
                <a:solidFill>
                  <a:schemeClr val="dk1"/>
                </a:solidFill>
                <a:latin typeface="Calibri"/>
              </a:rPr>
              <a:t>Пятый уровень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&lt;дата/время&gt;</a:t>
            </a:r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1ECD8FF-1479-48AE-BF17-F65026866B23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ru-RU" sz="2000" spc="-1" strike="noStrike">
                <a:solidFill>
                  <a:schemeClr val="dk1"/>
                </a:solidFill>
                <a:latin typeface="Calibri"/>
              </a:rPr>
              <a:t>Образец заголовка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chemeClr val="dk1"/>
                </a:solidFill>
                <a:latin typeface="Calibri"/>
              </a:rPr>
              <a:t>Образец текста</a:t>
            </a: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pc="-1" strike="noStrike">
                <a:solidFill>
                  <a:schemeClr val="dk1"/>
                </a:solidFill>
                <a:latin typeface="Calibri"/>
              </a:rPr>
              <a:t>Второй уровень</a:t>
            </a: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pc="-1" strike="noStrike">
                <a:solidFill>
                  <a:schemeClr val="dk1"/>
                </a:solidFill>
                <a:latin typeface="Calibri"/>
              </a:rPr>
              <a:t>Третий уровень</a:t>
            </a:r>
            <a:endParaRPr b="0" lang="ru-RU" sz="24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pc="-1" strike="noStrike">
                <a:solidFill>
                  <a:schemeClr val="dk1"/>
                </a:solidFill>
                <a:latin typeface="Calibri"/>
              </a:rPr>
              <a:t>Четвертый уровень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pc="-1" strike="noStrike">
                <a:solidFill>
                  <a:schemeClr val="dk1"/>
                </a:solidFill>
                <a:latin typeface="Calibri"/>
              </a:rPr>
              <a:t>Пятый уровень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chemeClr val="dk1"/>
                </a:solidFill>
                <a:latin typeface="Calibri"/>
              </a:rPr>
              <a:t>Образец текста</a:t>
            </a:r>
            <a:endParaRPr b="0" lang="ru-RU" sz="1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&lt;дата/время&gt;</a:t>
            </a:r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717F4C3-F7C7-42BB-AE2E-9AA846D4F930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3.xml"/><Relationship Id="rId5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25.xml"/><Relationship Id="rId6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5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0" name="Диаграмма 3"/>
          <p:cNvGraphicFramePr/>
          <p:nvPr/>
        </p:nvGraphicFramePr>
        <p:xfrm>
          <a:off x="179640" y="1108440"/>
          <a:ext cx="9085680" cy="5184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pic>
        <p:nvPicPr>
          <p:cNvPr id="132" name="Picture 3" descr=""/>
          <p:cNvPicPr/>
          <p:nvPr/>
        </p:nvPicPr>
        <p:blipFill>
          <a:blip r:embed="rId2"/>
          <a:stretch/>
        </p:blipFill>
        <p:spPr>
          <a:xfrm>
            <a:off x="0" y="6293160"/>
            <a:ext cx="9143640" cy="564480"/>
          </a:xfrm>
          <a:prstGeom prst="rect">
            <a:avLst/>
          </a:prstGeom>
          <a:ln w="0">
            <a:noFill/>
          </a:ln>
        </p:spPr>
      </p:pic>
      <p:pic>
        <p:nvPicPr>
          <p:cNvPr id="133" name="Picture 4" descr=""/>
          <p:cNvPicPr/>
          <p:nvPr/>
        </p:nvPicPr>
        <p:blipFill>
          <a:blip r:embed="rId3"/>
          <a:stretch/>
        </p:blipFill>
        <p:spPr>
          <a:xfrm>
            <a:off x="11160" y="0"/>
            <a:ext cx="9135360" cy="1367280"/>
          </a:xfrm>
          <a:prstGeom prst="rect">
            <a:avLst/>
          </a:prstGeom>
          <a:ln w="0">
            <a:noFill/>
          </a:ln>
        </p:spPr>
      </p:pic>
      <p:sp>
        <p:nvSpPr>
          <p:cNvPr id="134" name="TextBox 1"/>
          <p:cNvSpPr/>
          <p:nvPr/>
        </p:nvSpPr>
        <p:spPr>
          <a:xfrm>
            <a:off x="867600" y="2205000"/>
            <a:ext cx="7488360" cy="143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2200" spc="-1" strike="noStrike">
                <a:solidFill>
                  <a:schemeClr val="dk1"/>
                </a:solidFill>
                <a:latin typeface="Times New Roman"/>
              </a:rPr>
              <a:t>Итоги работы Отдела по надзору за сооружением объектов использования атомной энергии</a:t>
            </a:r>
            <a:endParaRPr b="0" lang="ru-RU" sz="22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2200" spc="-1" strike="noStrike">
                <a:solidFill>
                  <a:schemeClr val="dk1"/>
                </a:solidFill>
                <a:latin typeface="Times New Roman"/>
              </a:rPr>
              <a:t>Центрального МТУ по надзору за ЯРБ Ростехнадзора </a:t>
            </a:r>
            <a:endParaRPr b="0" lang="ru-RU" sz="22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2200" spc="-1" strike="noStrike">
                <a:solidFill>
                  <a:schemeClr val="dk1"/>
                </a:solidFill>
                <a:latin typeface="Times New Roman"/>
              </a:rPr>
              <a:t>за</a:t>
            </a:r>
            <a:r>
              <a:rPr b="1" lang="ru-RU" sz="2200" spc="-1" strike="noStrike">
                <a:solidFill>
                  <a:schemeClr val="dk1"/>
                </a:solidFill>
                <a:latin typeface="Times New Roman"/>
              </a:rPr>
              <a:t> 20</a:t>
            </a:r>
            <a:r>
              <a:rPr b="1" lang="en-US" sz="2200" spc="-1" strike="noStrike">
                <a:solidFill>
                  <a:schemeClr val="dk1"/>
                </a:solidFill>
                <a:latin typeface="Times New Roman"/>
              </a:rPr>
              <a:t>2</a:t>
            </a:r>
            <a:r>
              <a:rPr b="1" lang="ru-RU" sz="2200" spc="-1" strike="noStrike">
                <a:solidFill>
                  <a:schemeClr val="dk1"/>
                </a:solidFill>
                <a:latin typeface="Times New Roman"/>
              </a:rPr>
              <a:t>3 год</a:t>
            </a:r>
            <a:endParaRPr b="0" lang="ru-RU" sz="22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Picture 3" descr=""/>
          <p:cNvPicPr/>
          <p:nvPr/>
        </p:nvPicPr>
        <p:blipFill>
          <a:blip r:embed="rId1"/>
          <a:stretch/>
        </p:blipFill>
        <p:spPr>
          <a:xfrm>
            <a:off x="0" y="6293160"/>
            <a:ext cx="9143640" cy="564480"/>
          </a:xfrm>
          <a:prstGeom prst="rect">
            <a:avLst/>
          </a:prstGeom>
          <a:ln w="0">
            <a:noFill/>
          </a:ln>
        </p:spPr>
      </p:pic>
      <p:pic>
        <p:nvPicPr>
          <p:cNvPr id="184" name="Picture 4" descr=""/>
          <p:cNvPicPr/>
          <p:nvPr/>
        </p:nvPicPr>
        <p:blipFill>
          <a:blip r:embed="rId2"/>
          <a:stretch/>
        </p:blipFill>
        <p:spPr>
          <a:xfrm>
            <a:off x="14400" y="0"/>
            <a:ext cx="9135360" cy="1367280"/>
          </a:xfrm>
          <a:prstGeom prst="rect">
            <a:avLst/>
          </a:prstGeom>
          <a:ln w="0">
            <a:noFill/>
          </a:ln>
        </p:spPr>
      </p:pic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2061000"/>
            <a:ext cx="8229240" cy="122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lang="ru-RU" sz="2000" spc="-1" strike="noStrike">
                <a:solidFill>
                  <a:schemeClr val="dk1"/>
                </a:solidFill>
                <a:latin typeface="Times New Roman"/>
              </a:rPr>
              <a:t>8. «Создание современного фармацевтического производства изотопной продукции медицинского назначения на площадке </a:t>
            </a:r>
            <a:br>
              <a:rPr sz="2000"/>
            </a:br>
            <a:r>
              <a:rPr b="1" lang="ru-RU" sz="2000" spc="-1" strike="noStrike">
                <a:solidFill>
                  <a:schemeClr val="dk1"/>
                </a:solidFill>
                <a:latin typeface="Times New Roman"/>
              </a:rPr>
              <a:t>АО «НИФХИ» им. Л.Я. Карпова» (Калужская обл., </a:t>
            </a:r>
            <a:br>
              <a:rPr sz="2000"/>
            </a:br>
            <a:r>
              <a:rPr b="1" lang="ru-RU" sz="2000" spc="-1" strike="noStrike">
                <a:solidFill>
                  <a:schemeClr val="dk1"/>
                </a:solidFill>
                <a:latin typeface="Times New Roman"/>
              </a:rPr>
              <a:t>г. Обнинск, Киевского шоссе, д. 6).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6" name=""/>
          <p:cNvSpPr/>
          <p:nvPr/>
        </p:nvSpPr>
        <p:spPr>
          <a:xfrm>
            <a:off x="519840" y="3729240"/>
            <a:ext cx="8100000" cy="54000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Проведено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</a:rPr>
              <a:t> 2 выездные проверки по программе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 проведения проверок.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87" name=""/>
          <p:cNvSpPr/>
          <p:nvPr/>
        </p:nvSpPr>
        <p:spPr>
          <a:xfrm>
            <a:off x="519840" y="4449240"/>
            <a:ext cx="8100000" cy="63684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Выявлено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 23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 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нарушения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, выразившиеся в нарушении требований проектной 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документации (выполнение работ с отклонением от проектной документации).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88" name=""/>
          <p:cNvSpPr/>
          <p:nvPr/>
        </p:nvSpPr>
        <p:spPr>
          <a:xfrm>
            <a:off x="499320" y="5220000"/>
            <a:ext cx="8100000" cy="54000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Выдано 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</a:rPr>
              <a:t>1 предписание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 об устранении нарушений.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FE228B7-FBDC-481F-8130-08762CE6792D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Picture 3" descr=""/>
          <p:cNvPicPr/>
          <p:nvPr/>
        </p:nvPicPr>
        <p:blipFill>
          <a:blip r:embed="rId1"/>
          <a:stretch/>
        </p:blipFill>
        <p:spPr>
          <a:xfrm>
            <a:off x="0" y="6293160"/>
            <a:ext cx="9143640" cy="564480"/>
          </a:xfrm>
          <a:prstGeom prst="rect">
            <a:avLst/>
          </a:prstGeom>
          <a:ln w="0">
            <a:noFill/>
          </a:ln>
        </p:spPr>
      </p:pic>
      <p:pic>
        <p:nvPicPr>
          <p:cNvPr id="190" name="Picture 4" descr=""/>
          <p:cNvPicPr/>
          <p:nvPr/>
        </p:nvPicPr>
        <p:blipFill>
          <a:blip r:embed="rId2"/>
          <a:stretch/>
        </p:blipFill>
        <p:spPr>
          <a:xfrm>
            <a:off x="14400" y="0"/>
            <a:ext cx="9135360" cy="1367280"/>
          </a:xfrm>
          <a:prstGeom prst="rect">
            <a:avLst/>
          </a:prstGeom>
          <a:ln w="0">
            <a:noFill/>
          </a:ln>
        </p:spPr>
      </p:pic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457200" y="2061000"/>
            <a:ext cx="8229240" cy="122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lang="ru-RU" sz="2000" spc="-1" strike="noStrike">
                <a:solidFill>
                  <a:schemeClr val="dk1"/>
                </a:solidFill>
                <a:latin typeface="Times New Roman"/>
              </a:rPr>
              <a:t>9. «Онкологический амбулаторно-диагностический центр, расположенный по адресу: Московская область, г.о. Химки, квартал Клязьма. Корпус отделения радионуклидного обеспечения </a:t>
            </a:r>
            <a:br>
              <a:rPr sz="2000"/>
            </a:br>
            <a:r>
              <a:rPr b="1" lang="ru-RU" sz="2000" spc="-1" strike="noStrike">
                <a:solidFill>
                  <a:schemeClr val="dk1"/>
                </a:solidFill>
                <a:latin typeface="Times New Roman"/>
              </a:rPr>
              <a:t>(2 очередь)».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2" name=""/>
          <p:cNvSpPr/>
          <p:nvPr/>
        </p:nvSpPr>
        <p:spPr>
          <a:xfrm>
            <a:off x="520200" y="3729600"/>
            <a:ext cx="8100000" cy="54000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Проведено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</a:rPr>
              <a:t> 3 выездные проверки по программе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 проведения проверок.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93" name=""/>
          <p:cNvSpPr/>
          <p:nvPr/>
        </p:nvSpPr>
        <p:spPr>
          <a:xfrm>
            <a:off x="520200" y="4449600"/>
            <a:ext cx="8100000" cy="63684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Выявлено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 12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 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нарушений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, выразившихся в нарушении требований проектной 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документации (выполнение работ с отклонением от проектной документации).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FB1BBF7-BE59-44C4-9B95-B2606DA528FC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Picture 3" descr=""/>
          <p:cNvPicPr/>
          <p:nvPr/>
        </p:nvPicPr>
        <p:blipFill>
          <a:blip r:embed="rId1"/>
          <a:stretch/>
        </p:blipFill>
        <p:spPr>
          <a:xfrm>
            <a:off x="0" y="6293160"/>
            <a:ext cx="9143640" cy="564480"/>
          </a:xfrm>
          <a:prstGeom prst="rect">
            <a:avLst/>
          </a:prstGeom>
          <a:ln w="0">
            <a:noFill/>
          </a:ln>
        </p:spPr>
      </p:pic>
      <p:pic>
        <p:nvPicPr>
          <p:cNvPr id="195" name="Picture 4" descr=""/>
          <p:cNvPicPr/>
          <p:nvPr/>
        </p:nvPicPr>
        <p:blipFill>
          <a:blip r:embed="rId2"/>
          <a:stretch/>
        </p:blipFill>
        <p:spPr>
          <a:xfrm>
            <a:off x="14400" y="0"/>
            <a:ext cx="9135360" cy="1367280"/>
          </a:xfrm>
          <a:prstGeom prst="rect">
            <a:avLst/>
          </a:prstGeom>
          <a:ln w="0">
            <a:noFill/>
          </a:ln>
        </p:spPr>
      </p:pic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457200" y="2061000"/>
            <a:ext cx="8229240" cy="122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lang="ru-RU" sz="2000" spc="-1" strike="noStrike">
                <a:solidFill>
                  <a:schemeClr val="dk1"/>
                </a:solidFill>
                <a:latin typeface="Times New Roman"/>
              </a:rPr>
              <a:t>10. «Экспериментальный зал циклотрона У-400Р на площадке Лаборатории ядерных реакций (ЛЯР) ОИЯИ» (Московская обл., </a:t>
            </a:r>
            <a:br>
              <a:rPr sz="2000"/>
            </a:br>
            <a:r>
              <a:rPr b="1" lang="ru-RU" sz="2000" spc="-1" strike="noStrike">
                <a:solidFill>
                  <a:schemeClr val="dk1"/>
                </a:solidFill>
                <a:latin typeface="Times New Roman"/>
              </a:rPr>
              <a:t>г. Дубна, ул. Жолио Кюри, д. 20, 141980).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7" name=""/>
          <p:cNvSpPr/>
          <p:nvPr/>
        </p:nvSpPr>
        <p:spPr>
          <a:xfrm>
            <a:off x="540720" y="3600720"/>
            <a:ext cx="8100000" cy="54000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Проведено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</a:rPr>
              <a:t> 2 выездные проверки по программе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 проведения проверок.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98" name=""/>
          <p:cNvSpPr/>
          <p:nvPr/>
        </p:nvSpPr>
        <p:spPr>
          <a:xfrm>
            <a:off x="540720" y="4320720"/>
            <a:ext cx="8100000" cy="63684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Выявлено 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7 нарушений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, выразившихся в нарушении требований проектной 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документации (выполнение работ с отклонением от проектной документации).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99" name=""/>
          <p:cNvSpPr/>
          <p:nvPr/>
        </p:nvSpPr>
        <p:spPr>
          <a:xfrm>
            <a:off x="520200" y="5091480"/>
            <a:ext cx="8100000" cy="54000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Выдано 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</a:rPr>
              <a:t>1 предписание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 об устранении нарушений.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3443B57-8F6C-4407-957F-A89375016765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Picture 3" descr=""/>
          <p:cNvPicPr/>
          <p:nvPr/>
        </p:nvPicPr>
        <p:blipFill>
          <a:blip r:embed="rId1"/>
          <a:stretch/>
        </p:blipFill>
        <p:spPr>
          <a:xfrm>
            <a:off x="0" y="6293160"/>
            <a:ext cx="9143640" cy="564480"/>
          </a:xfrm>
          <a:prstGeom prst="rect">
            <a:avLst/>
          </a:prstGeom>
          <a:ln w="0">
            <a:noFill/>
          </a:ln>
        </p:spPr>
      </p:pic>
      <p:pic>
        <p:nvPicPr>
          <p:cNvPr id="201" name="Picture 4" descr=""/>
          <p:cNvPicPr/>
          <p:nvPr/>
        </p:nvPicPr>
        <p:blipFill>
          <a:blip r:embed="rId2"/>
          <a:stretch/>
        </p:blipFill>
        <p:spPr>
          <a:xfrm>
            <a:off x="14400" y="0"/>
            <a:ext cx="9135360" cy="1367280"/>
          </a:xfrm>
          <a:prstGeom prst="rect">
            <a:avLst/>
          </a:prstGeom>
          <a:ln w="0">
            <a:noFill/>
          </a:ln>
        </p:spPr>
      </p:pic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457200" y="2061000"/>
            <a:ext cx="8229240" cy="122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lang="ru-RU" sz="2000" spc="-1" strike="noStrike">
                <a:solidFill>
                  <a:schemeClr val="dk1"/>
                </a:solidFill>
                <a:latin typeface="Times New Roman"/>
              </a:rPr>
              <a:t>11. «Больница с родильным домом, пос. Коммунарка, поселение Сосенское (1-я и 2-я очереди), 2-я очередь. Этап 7. Корпус 10. Корпус лучевой терапии» (г. Москва, поселение Сосенское, поселок Коммунарка, ул. Сосенский Стан, вл. 10/1).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3" name=""/>
          <p:cNvSpPr/>
          <p:nvPr/>
        </p:nvSpPr>
        <p:spPr>
          <a:xfrm>
            <a:off x="540360" y="4140360"/>
            <a:ext cx="8100000" cy="54000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Проведено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</a:rPr>
              <a:t> 2 выездные проверки по программе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 проведения проверок.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04" name=""/>
          <p:cNvSpPr/>
          <p:nvPr/>
        </p:nvSpPr>
        <p:spPr>
          <a:xfrm>
            <a:off x="540360" y="4860360"/>
            <a:ext cx="8100000" cy="63684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Выявлено 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2 нарушения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, выразившиеся в нарушении требований установленного порядка строительства.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E0AFB5C-67A1-4636-85B6-BA3D9A177C8E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Picture 3" descr=""/>
          <p:cNvPicPr/>
          <p:nvPr/>
        </p:nvPicPr>
        <p:blipFill>
          <a:blip r:embed="rId1"/>
          <a:stretch/>
        </p:blipFill>
        <p:spPr>
          <a:xfrm>
            <a:off x="0" y="6293160"/>
            <a:ext cx="9143640" cy="564480"/>
          </a:xfrm>
          <a:prstGeom prst="rect">
            <a:avLst/>
          </a:prstGeom>
          <a:ln w="0">
            <a:noFill/>
          </a:ln>
        </p:spPr>
      </p:pic>
      <p:pic>
        <p:nvPicPr>
          <p:cNvPr id="206" name="Picture 4" descr=""/>
          <p:cNvPicPr/>
          <p:nvPr/>
        </p:nvPicPr>
        <p:blipFill>
          <a:blip r:embed="rId2"/>
          <a:stretch/>
        </p:blipFill>
        <p:spPr>
          <a:xfrm>
            <a:off x="14400" y="0"/>
            <a:ext cx="9135360" cy="1367280"/>
          </a:xfrm>
          <a:prstGeom prst="rect">
            <a:avLst/>
          </a:prstGeom>
          <a:ln w="0">
            <a:noFill/>
          </a:ln>
        </p:spPr>
      </p:pic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457200" y="2061000"/>
            <a:ext cx="8229240" cy="122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000" spc="-1" strike="noStrike">
                <a:solidFill>
                  <a:schemeClr val="dk1"/>
                </a:solidFill>
                <a:latin typeface="Times New Roman"/>
                <a:ea typeface="Times New Roman"/>
              </a:rPr>
              <a:t>12. «Реконструкция части здания клинического лечебного корпуса для создания Научно-клинического нейроонкологического центра с устройством  подземного перехода в ПЭТ-центр» (г. Москва, ЦАО, Тверской, ул. Фадеева, д. 5, стр. 1).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8" name=""/>
          <p:cNvSpPr/>
          <p:nvPr/>
        </p:nvSpPr>
        <p:spPr>
          <a:xfrm>
            <a:off x="540720" y="3600720"/>
            <a:ext cx="8100000" cy="54000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Проведено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</a:rPr>
              <a:t> 2 выездные проверки по программе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 проведения проверок.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09" name=""/>
          <p:cNvSpPr/>
          <p:nvPr/>
        </p:nvSpPr>
        <p:spPr>
          <a:xfrm>
            <a:off x="540720" y="4320720"/>
            <a:ext cx="8100000" cy="63684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Выявлено 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8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 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нарушений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, выразившихся в нарушении требований проектной 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документации (выполнение работ с отклонением от проектной документации).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10" name=""/>
          <p:cNvSpPr/>
          <p:nvPr/>
        </p:nvSpPr>
        <p:spPr>
          <a:xfrm>
            <a:off x="520200" y="5091480"/>
            <a:ext cx="8100000" cy="54000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Выдано 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</a:rPr>
              <a:t>1 предписание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 об устранении нарушений.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61996B9-1D61-424B-83F7-144104471205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1" name="Picture 3" descr=""/>
          <p:cNvPicPr/>
          <p:nvPr/>
        </p:nvPicPr>
        <p:blipFill>
          <a:blip r:embed="rId1"/>
          <a:stretch/>
        </p:blipFill>
        <p:spPr>
          <a:xfrm>
            <a:off x="0" y="6293160"/>
            <a:ext cx="9143640" cy="564480"/>
          </a:xfrm>
          <a:prstGeom prst="rect">
            <a:avLst/>
          </a:prstGeom>
          <a:ln w="0">
            <a:noFill/>
          </a:ln>
        </p:spPr>
      </p:pic>
      <p:pic>
        <p:nvPicPr>
          <p:cNvPr id="212" name="Picture 4" descr=""/>
          <p:cNvPicPr/>
          <p:nvPr/>
        </p:nvPicPr>
        <p:blipFill>
          <a:blip r:embed="rId2"/>
          <a:stretch/>
        </p:blipFill>
        <p:spPr>
          <a:xfrm>
            <a:off x="14400" y="0"/>
            <a:ext cx="9135360" cy="1367280"/>
          </a:xfrm>
          <a:prstGeom prst="rect">
            <a:avLst/>
          </a:prstGeom>
          <a:ln w="0">
            <a:noFill/>
          </a:ln>
        </p:spPr>
      </p:pic>
      <p:sp>
        <p:nvSpPr>
          <p:cNvPr id="213" name="PlaceHolder 1"/>
          <p:cNvSpPr>
            <a:spLocks noGrp="1"/>
          </p:cNvSpPr>
          <p:nvPr>
            <p:ph/>
          </p:nvPr>
        </p:nvSpPr>
        <p:spPr>
          <a:xfrm>
            <a:off x="457200" y="1556640"/>
            <a:ext cx="8542800" cy="4569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3740" lnSpcReduction="10000"/>
          </a:bodyPr>
          <a:p>
            <a:pPr marL="343080" indent="0" algn="just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lang="ru-RU" sz="2000" spc="-1" strike="noStrike">
                <a:solidFill>
                  <a:schemeClr val="dk1"/>
                </a:solidFill>
                <a:latin typeface="Times New Roman"/>
              </a:rPr>
              <a:t>Характерные нарушения, выявленные в ходе проверок: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  <a:p>
            <a:pPr marL="324000" algn="just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2000" spc="-1" strike="noStrike">
                <a:solidFill>
                  <a:schemeClr val="dk1"/>
                </a:solidFill>
                <a:latin typeface="Times New Roman"/>
              </a:rPr>
              <a:t> </a:t>
            </a:r>
            <a:r>
              <a:rPr b="0" lang="ru-RU" sz="2000" spc="-1" strike="noStrike">
                <a:solidFill>
                  <a:schemeClr val="dk1"/>
                </a:solidFill>
                <a:latin typeface="Times New Roman"/>
              </a:rPr>
              <a:t>строительные работы проводятся с нарушением техники безопасности при строительстве;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  <a:p>
            <a:pPr marL="324000" algn="just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2000" spc="-1" strike="noStrike">
                <a:solidFill>
                  <a:schemeClr val="dk1"/>
                </a:solidFill>
                <a:latin typeface="Times New Roman"/>
              </a:rPr>
              <a:t>работы проводятся с нарушением требований утвержденной </a:t>
            </a:r>
            <a:br>
              <a:rPr sz="2000"/>
            </a:br>
            <a:r>
              <a:rPr b="0" lang="ru-RU" sz="2000" spc="-1" strike="noStrike">
                <a:solidFill>
                  <a:schemeClr val="dk1"/>
                </a:solidFill>
                <a:latin typeface="Times New Roman"/>
              </a:rPr>
              <a:t>в установленном порядке проектной документации, а также требований технических регламентов.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  <a:p>
            <a:pPr marL="324000" indent="0" algn="just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ru-RU" sz="2000" spc="-1" strike="noStrike">
                <a:solidFill>
                  <a:schemeClr val="dk1"/>
                </a:solidFill>
                <a:latin typeface="Times New Roman"/>
              </a:rPr>
              <a:t>Причинами выявленных нарушений являлись, в основном, неисполнение должностными лицами своих служебных обязанностей и ослабление контроля со стороны руководства организаций и лиц, осуществляющих строительный контроль.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  <a:p>
            <a:pPr marL="324000" indent="0" algn="just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ru-RU" sz="2000" spc="-1" strike="noStrike">
                <a:solidFill>
                  <a:schemeClr val="dk1"/>
                </a:solidFill>
                <a:latin typeface="Times New Roman"/>
              </a:rPr>
              <a:t>По итогам контрольно-надзорных мероприятий (федеральный государственный строительный надзор) составлялись акты о проведенных проверках и протоколы осмотра территорий, помещений (отсеков), производственных и иных объектов, продукции (товаров) и иных предметов, возбуждены дела по административным правонарушениям в отношении должностных и юридических лиц.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  <a:p>
            <a:pPr marL="343080" indent="0" algn="just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0DC4686-E5A7-4581-8863-A9CAD52CE746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Picture 3" descr=""/>
          <p:cNvPicPr/>
          <p:nvPr/>
        </p:nvPicPr>
        <p:blipFill>
          <a:blip r:embed="rId1"/>
          <a:stretch/>
        </p:blipFill>
        <p:spPr>
          <a:xfrm>
            <a:off x="0" y="6293160"/>
            <a:ext cx="9143640" cy="564480"/>
          </a:xfrm>
          <a:prstGeom prst="rect">
            <a:avLst/>
          </a:prstGeom>
          <a:ln w="0">
            <a:noFill/>
          </a:ln>
        </p:spPr>
      </p:pic>
      <p:pic>
        <p:nvPicPr>
          <p:cNvPr id="215" name="Picture 4" descr=""/>
          <p:cNvPicPr/>
          <p:nvPr/>
        </p:nvPicPr>
        <p:blipFill>
          <a:blip r:embed="rId2"/>
          <a:stretch/>
        </p:blipFill>
        <p:spPr>
          <a:xfrm>
            <a:off x="14400" y="0"/>
            <a:ext cx="9135360" cy="1367280"/>
          </a:xfrm>
          <a:prstGeom prst="rect">
            <a:avLst/>
          </a:prstGeom>
          <a:ln w="0">
            <a:noFill/>
          </a:ln>
        </p:spPr>
      </p:pic>
      <p:sp>
        <p:nvSpPr>
          <p:cNvPr id="216" name="PlaceHolder 1"/>
          <p:cNvSpPr>
            <a:spLocks noGrp="1"/>
          </p:cNvSpPr>
          <p:nvPr>
            <p:ph/>
          </p:nvPr>
        </p:nvSpPr>
        <p:spPr>
          <a:xfrm>
            <a:off x="251640" y="1556640"/>
            <a:ext cx="8434800" cy="1683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432000" indent="0" algn="just">
              <a:spcBef>
                <a:spcPts val="1417"/>
              </a:spcBef>
              <a:buNone/>
            </a:pPr>
            <a:r>
              <a:rPr b="0" lang="ru-RU" sz="2400" spc="-1" strike="noStrike">
                <a:solidFill>
                  <a:schemeClr val="dk1"/>
                </a:solidFill>
                <a:latin typeface="Times New Roman"/>
              </a:rPr>
              <a:t>Объявлено </a:t>
            </a:r>
            <a:r>
              <a:rPr b="1" lang="ru-RU" sz="2400" spc="-1" strike="noStrike">
                <a:solidFill>
                  <a:schemeClr val="dk1"/>
                </a:solidFill>
                <a:latin typeface="Times New Roman"/>
              </a:rPr>
              <a:t>7 предостережений</a:t>
            </a:r>
            <a:r>
              <a:rPr b="0" lang="ru-RU" sz="2400" spc="-1" strike="noStrike">
                <a:solidFill>
                  <a:schemeClr val="dk1"/>
                </a:solidFill>
                <a:latin typeface="Times New Roman"/>
              </a:rPr>
              <a:t> о недопустимости нарушения обязательных требований (в области градостроительной деятельности). </a:t>
            </a:r>
            <a:endParaRPr b="0" lang="ru-RU" sz="2400" spc="-1" strike="noStrike">
              <a:solidFill>
                <a:schemeClr val="dk1"/>
              </a:solidFill>
              <a:latin typeface="Calibri"/>
            </a:endParaRPr>
          </a:p>
          <a:p>
            <a:pPr marL="432000"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graphicFrame>
        <p:nvGraphicFramePr>
          <p:cNvPr id="217" name=""/>
          <p:cNvGraphicFramePr/>
          <p:nvPr/>
        </p:nvGraphicFramePr>
        <p:xfrm>
          <a:off x="775800" y="2986200"/>
          <a:ext cx="7938720" cy="3046320"/>
        </p:xfrm>
        <a:graphic>
          <a:graphicData uri="http://schemas.openxmlformats.org/drawingml/2006/table">
            <a:tbl>
              <a:tblPr/>
              <a:tblGrid>
                <a:gridCol w="7938720"/>
              </a:tblGrid>
              <a:tr h="364680">
                <a:tc>
                  <a:txBody>
                    <a:bodyPr lIns="36000" rIns="36000" tIns="36000" bIns="36000" anchor="t">
                      <a:noAutofit/>
                    </a:bodyPr>
                    <a:p>
                      <a:pPr algn="just"/>
                      <a:r>
                        <a:rPr b="0" lang="ru-RU" sz="2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Предостережения объявлены следующим юридическим лицам: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5983b0"/>
                    </a:solidFill>
                  </a:tcPr>
                </a:tc>
              </a:tr>
              <a:tr h="36468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АО «ШТРАБАГ»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b4c7dc"/>
                    </a:solidFill>
                  </a:tcPr>
                </a:tc>
              </a:tr>
              <a:tr h="36468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ФГБУ НИЦ «Курчатовский институт»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6ef"/>
                    </a:solidFill>
                  </a:tcPr>
                </a:tc>
              </a:tr>
              <a:tr h="36468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ФГБУ «НМИЦ радиологии» Минздрава России»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b4c7dc"/>
                    </a:solidFill>
                  </a:tcPr>
                </a:tc>
              </a:tr>
              <a:tr h="36468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ООО «СМУ-77»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6ef"/>
                    </a:solidFill>
                  </a:tcPr>
                </a:tc>
              </a:tr>
              <a:tr h="36468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ООО «МонАрх»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b4c7dc"/>
                    </a:solidFill>
                  </a:tcPr>
                </a:tc>
              </a:tr>
              <a:tr h="36468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ООО «РМС»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6ef"/>
                    </a:solidFill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CF92F55-2DE8-4B0F-BDCA-EA7695812CEE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8" name="Picture 3" descr=""/>
          <p:cNvPicPr/>
          <p:nvPr/>
        </p:nvPicPr>
        <p:blipFill>
          <a:blip r:embed="rId1"/>
          <a:stretch/>
        </p:blipFill>
        <p:spPr>
          <a:xfrm>
            <a:off x="0" y="6293160"/>
            <a:ext cx="9143640" cy="564480"/>
          </a:xfrm>
          <a:prstGeom prst="rect">
            <a:avLst/>
          </a:prstGeom>
          <a:ln w="0">
            <a:noFill/>
          </a:ln>
        </p:spPr>
      </p:pic>
      <p:pic>
        <p:nvPicPr>
          <p:cNvPr id="219" name="Picture 4" descr=""/>
          <p:cNvPicPr/>
          <p:nvPr/>
        </p:nvPicPr>
        <p:blipFill>
          <a:blip r:embed="rId2"/>
          <a:stretch/>
        </p:blipFill>
        <p:spPr>
          <a:xfrm>
            <a:off x="0" y="0"/>
            <a:ext cx="9155160" cy="717120"/>
          </a:xfrm>
          <a:prstGeom prst="rect">
            <a:avLst/>
          </a:prstGeom>
          <a:ln w="0">
            <a:noFill/>
          </a:ln>
        </p:spPr>
      </p:pic>
      <p:pic>
        <p:nvPicPr>
          <p:cNvPr id="220" name="Picture 4" descr=""/>
          <p:cNvPicPr/>
          <p:nvPr/>
        </p:nvPicPr>
        <p:blipFill>
          <a:blip r:embed="rId3"/>
          <a:stretch/>
        </p:blipFill>
        <p:spPr>
          <a:xfrm>
            <a:off x="-9720" y="0"/>
            <a:ext cx="9135360" cy="1367280"/>
          </a:xfrm>
          <a:prstGeom prst="rect">
            <a:avLst/>
          </a:prstGeom>
          <a:ln w="0">
            <a:noFill/>
          </a:ln>
        </p:spPr>
      </p:pic>
      <p:sp>
        <p:nvSpPr>
          <p:cNvPr id="221" name="PlaceHolder 1"/>
          <p:cNvSpPr>
            <a:spLocks noGrp="1"/>
          </p:cNvSpPr>
          <p:nvPr>
            <p:ph/>
          </p:nvPr>
        </p:nvSpPr>
        <p:spPr>
          <a:xfrm>
            <a:off x="0" y="1268640"/>
            <a:ext cx="9144000" cy="8913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 marL="343080" indent="0" algn="ctr" defTabSz="914400">
              <a:lnSpc>
                <a:spcPct val="15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chemeClr val="dk1"/>
                </a:solidFill>
                <a:latin typeface="Times New Roman"/>
                <a:ea typeface="Times New Roman"/>
              </a:rPr>
              <a:t>В 2023 году применялись административные наказания в отношении </a:t>
            </a:r>
            <a:endParaRPr b="0" lang="ru-RU" sz="1600" spc="-1" strike="noStrike">
              <a:solidFill>
                <a:schemeClr val="dk1"/>
              </a:solidFill>
              <a:latin typeface="Calibri"/>
            </a:endParaRPr>
          </a:p>
          <a:p>
            <a:pPr marL="343080" indent="0" algn="ctr" defTabSz="914400">
              <a:lnSpc>
                <a:spcPct val="15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chemeClr val="dk1"/>
                </a:solidFill>
                <a:latin typeface="Times New Roman"/>
                <a:ea typeface="Times New Roman"/>
              </a:rPr>
              <a:t>юридических и должностных лиц</a:t>
            </a:r>
            <a:endParaRPr b="0" lang="ru-RU" sz="1600" spc="-1" strike="noStrike">
              <a:solidFill>
                <a:schemeClr val="dk1"/>
              </a:solidFill>
              <a:latin typeface="Calibri"/>
            </a:endParaRPr>
          </a:p>
          <a:p>
            <a:pPr marL="343080" indent="0" algn="just" defTabSz="914400">
              <a:lnSpc>
                <a:spcPct val="15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ru-RU" sz="3200" spc="-1" strike="noStrike">
              <a:solidFill>
                <a:schemeClr val="dk1"/>
              </a:solidFill>
              <a:latin typeface="Calibri"/>
            </a:endParaRPr>
          </a:p>
        </p:txBody>
      </p:sp>
      <p:graphicFrame>
        <p:nvGraphicFramePr>
          <p:cNvPr id="222" name=""/>
          <p:cNvGraphicFramePr/>
          <p:nvPr/>
        </p:nvGraphicFramePr>
        <p:xfrm>
          <a:off x="154440" y="2161800"/>
          <a:ext cx="5453640" cy="4360320"/>
        </p:xfrm>
        <a:graphic>
          <a:graphicData uri="http://schemas.openxmlformats.org/drawingml/2006/table">
            <a:tbl>
              <a:tblPr/>
              <a:tblGrid>
                <a:gridCol w="8834760"/>
              </a:tblGrid>
              <a:tr h="38340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по ч. 1 ст. 9.4 КоАП РФ</a:t>
                      </a:r>
                      <a:endParaRPr b="1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5983b0"/>
                    </a:solidFill>
                  </a:tcPr>
                </a:tc>
              </a:tr>
              <a:tr h="38340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ООО «Инжинирингстрой», ООО «НУК», АО «РХК», ООО «СМУ-77»,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b4c7dc"/>
                    </a:solidFill>
                  </a:tcPr>
                </a:tc>
              </a:tr>
              <a:tr h="38340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ООО «НТЦ Техмашинтер», ФГБУ НИЦ «Курчатовский институт»,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6ef"/>
                    </a:solidFill>
                  </a:tcPr>
                </a:tc>
              </a:tr>
              <a:tr h="38340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ООО «Инстройпроект», ООО «Стройконтинент», АО «Электроцентромонтаж»,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b4c7dc"/>
                    </a:solidFill>
                  </a:tcPr>
                </a:tc>
              </a:tr>
              <a:tr h="38340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АО «ОЭС», АО «НИФХИ им. Л.Я. Карпова», ООО «Каскад-Энерго», ФГБУ «УЗС»,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6ef"/>
                    </a:solidFill>
                  </a:tcPr>
                </a:tc>
              </a:tr>
              <a:tr h="38340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ООО «МАТЕН», ФГАУ «НМИЦ Нейрохирургии им. ак. Н.Н. Бурденко» Минздрава России,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b4c7dc"/>
                    </a:solidFill>
                  </a:tcPr>
                </a:tc>
              </a:tr>
              <a:tr h="38340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ООО «СК Велесъ», ООО «Велес-Строй», ООО «ИРиС»;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6e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3" name=""/>
          <p:cNvGraphicFramePr/>
          <p:nvPr/>
        </p:nvGraphicFramePr>
        <p:xfrm>
          <a:off x="150120" y="5163480"/>
          <a:ext cx="8993880" cy="1203840"/>
        </p:xfrm>
        <a:graphic>
          <a:graphicData uri="http://schemas.openxmlformats.org/drawingml/2006/table">
            <a:tbl>
              <a:tblPr/>
              <a:tblGrid>
                <a:gridCol w="8827200"/>
              </a:tblGrid>
              <a:tr h="40140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по ч. 1 ст. 9.5 КоАП РФ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5983b0"/>
                    </a:solidFill>
                  </a:tcPr>
                </a:tc>
              </a:tr>
              <a:tr h="40140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ООО «МонАрх»,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b4c7dc"/>
                    </a:solidFill>
                  </a:tcPr>
                </a:tc>
              </a:tr>
              <a:tr h="40140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КП «УГС».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6ef"/>
                    </a:solidFill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FFBC92E-7C94-4006-B7B2-82FDD7E92F3B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" name="Рисунок 3" descr=""/>
          <p:cNvPicPr/>
          <p:nvPr/>
        </p:nvPicPr>
        <p:blipFill>
          <a:blip r:embed="rId1"/>
          <a:stretch/>
        </p:blipFill>
        <p:spPr>
          <a:xfrm>
            <a:off x="15120" y="2205000"/>
            <a:ext cx="4412520" cy="3868560"/>
          </a:xfrm>
          <a:prstGeom prst="rect">
            <a:avLst/>
          </a:prstGeom>
          <a:ln w="0">
            <a:noFill/>
          </a:ln>
        </p:spPr>
      </p:pic>
      <p:grpSp>
        <p:nvGrpSpPr>
          <p:cNvPr id="225" name="Объект 15"/>
          <p:cNvGrpSpPr/>
          <p:nvPr/>
        </p:nvGrpSpPr>
        <p:grpSpPr>
          <a:xfrm>
            <a:off x="4140000" y="1412640"/>
            <a:ext cx="4807440" cy="4790160"/>
            <a:chOff x="4140000" y="1412640"/>
            <a:chExt cx="4807440" cy="4790160"/>
          </a:xfrm>
        </p:grpSpPr>
        <p:sp>
          <p:nvSpPr>
            <p:cNvPr id="226" name=""/>
            <p:cNvSpPr/>
            <p:nvPr/>
          </p:nvSpPr>
          <p:spPr>
            <a:xfrm>
              <a:off x="4752000" y="1412640"/>
              <a:ext cx="4195440" cy="479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ru-RU" sz="1800" spc="-1" strike="noStrike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4140000" y="3420000"/>
              <a:ext cx="4807440" cy="126000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numCol="1" spcCol="1440" lIns="49680" rIns="49680" tIns="49680" bIns="49680" anchor="ctr">
              <a:noAutofit/>
            </a:bodyPr>
            <a:p>
              <a:pPr algn="ctr" defTabSz="577800">
                <a:lnSpc>
                  <a:spcPct val="90000"/>
                </a:lnSpc>
                <a:spcAft>
                  <a:spcPts val="456"/>
                </a:spcAft>
              </a:pPr>
              <a:br>
                <a:rPr sz="1800"/>
              </a:br>
              <a:r>
                <a:rPr b="0" lang="ru-RU" sz="1800" spc="-1" strike="noStrike">
                  <a:solidFill>
                    <a:schemeClr val="lt1"/>
                  </a:solidFill>
                  <a:latin typeface="Times New Roman"/>
                </a:rPr>
                <a:t>Вынесено </a:t>
              </a:r>
              <a:r>
                <a:rPr b="1" lang="ru-RU" sz="1800" spc="-1" strike="noStrike">
                  <a:solidFill>
                    <a:schemeClr val="lt1"/>
                  </a:solidFill>
                  <a:latin typeface="Times New Roman"/>
                </a:rPr>
                <a:t>46 постановлений</a:t>
              </a:r>
              <a:r>
                <a:rPr b="0" lang="ru-RU" sz="1800" spc="-1" strike="noStrike">
                  <a:solidFill>
                    <a:schemeClr val="lt1"/>
                  </a:solidFill>
                  <a:latin typeface="Times New Roman"/>
                </a:rPr>
                <a:t> о назначении административного наказания:</a:t>
              </a:r>
              <a:endParaRPr b="0" lang="ru-RU" sz="1800" spc="-1" strike="noStrike">
                <a:solidFill>
                  <a:srgbClr val="000000"/>
                </a:solidFill>
                <a:latin typeface="Open Sans"/>
              </a:endParaRPr>
            </a:p>
            <a:p>
              <a:pPr algn="ctr" defTabSz="577800">
                <a:lnSpc>
                  <a:spcPct val="90000"/>
                </a:lnSpc>
                <a:spcAft>
                  <a:spcPts val="456"/>
                </a:spcAft>
              </a:pPr>
              <a:r>
                <a:rPr b="1" lang="ru-RU" sz="1800" spc="-1" strike="noStrike">
                  <a:solidFill>
                    <a:schemeClr val="lt1"/>
                  </a:solidFill>
                  <a:latin typeface="Times New Roman"/>
                </a:rPr>
                <a:t>38 </a:t>
              </a:r>
              <a:r>
                <a:rPr b="0" lang="ru-RU" sz="1800" spc="-1" strike="noStrike">
                  <a:solidFill>
                    <a:schemeClr val="lt1"/>
                  </a:solidFill>
                  <a:latin typeface="Times New Roman"/>
                </a:rPr>
                <a:t>в виде предупреждения;</a:t>
              </a:r>
              <a:endParaRPr b="0" lang="ru-RU" sz="1800" spc="-1" strike="noStrike">
                <a:solidFill>
                  <a:srgbClr val="000000"/>
                </a:solidFill>
                <a:latin typeface="Open Sans"/>
              </a:endParaRPr>
            </a:p>
            <a:p>
              <a:pPr algn="ctr" defTabSz="577800">
                <a:lnSpc>
                  <a:spcPct val="90000"/>
                </a:lnSpc>
                <a:spcAft>
                  <a:spcPts val="456"/>
                </a:spcAft>
              </a:pPr>
              <a:r>
                <a:rPr b="1" lang="ru-RU" sz="1800" spc="-1" strike="noStrike">
                  <a:solidFill>
                    <a:schemeClr val="lt1"/>
                  </a:solidFill>
                  <a:latin typeface="Times New Roman"/>
                </a:rPr>
                <a:t>8</a:t>
              </a:r>
              <a:r>
                <a:rPr b="0" lang="ru-RU" sz="1800" spc="-1" strike="noStrike">
                  <a:solidFill>
                    <a:schemeClr val="lt1"/>
                  </a:solidFill>
                  <a:latin typeface="Times New Roman"/>
                </a:rPr>
                <a:t> в виде штрафа.</a:t>
              </a:r>
              <a:endParaRPr b="0" lang="ru-RU" sz="1800" spc="-1" strike="noStrike">
                <a:solidFill>
                  <a:srgbClr val="000000"/>
                </a:solidFill>
                <a:latin typeface="Open Sans"/>
              </a:endParaRPr>
            </a:p>
            <a:p>
              <a:pPr defTabSz="577800">
                <a:lnSpc>
                  <a:spcPct val="90000"/>
                </a:lnSpc>
                <a:spcAft>
                  <a:spcPts val="456"/>
                </a:spcAft>
              </a:pPr>
              <a:endParaRPr b="0" lang="ru-RU" sz="1800" spc="-1" strike="noStrike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4140000" y="1800000"/>
              <a:ext cx="4807440" cy="144000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numCol="1" spcCol="1440" lIns="49680" rIns="49680" tIns="49680" bIns="49680" anchor="ctr">
              <a:noAutofit/>
            </a:bodyPr>
            <a:p>
              <a:pPr algn="ctr" defTabSz="577800">
                <a:lnSpc>
                  <a:spcPct val="90000"/>
                </a:lnSpc>
                <a:spcAft>
                  <a:spcPts val="456"/>
                </a:spcAft>
              </a:pPr>
              <a:r>
                <a:rPr b="0" lang="ru-RU" sz="1800" spc="-1" strike="noStrike">
                  <a:solidFill>
                    <a:schemeClr val="lt1"/>
                  </a:solidFill>
                  <a:latin typeface="Times New Roman"/>
                </a:rPr>
                <a:t>В ходе проведения контрольно-надзорных мероприятий выявлено </a:t>
              </a:r>
              <a:r>
                <a:rPr b="1" lang="ru-RU" sz="1800" spc="-1" strike="noStrike">
                  <a:solidFill>
                    <a:schemeClr val="lt1"/>
                  </a:solidFill>
                  <a:latin typeface="Times New Roman"/>
                </a:rPr>
                <a:t>126</a:t>
              </a:r>
              <a:r>
                <a:rPr b="0" lang="ru-RU" sz="1800" spc="-1" strike="noStrike">
                  <a:solidFill>
                    <a:schemeClr val="lt1"/>
                  </a:solidFill>
                  <a:latin typeface="Times New Roman"/>
                </a:rPr>
                <a:t> </a:t>
              </a:r>
              <a:r>
                <a:rPr b="1" lang="ru-RU" sz="1800" spc="-1" strike="noStrike">
                  <a:solidFill>
                    <a:schemeClr val="lt1"/>
                  </a:solidFill>
                  <a:latin typeface="Times New Roman"/>
                </a:rPr>
                <a:t>нарушений</a:t>
              </a:r>
              <a:r>
                <a:rPr b="0" lang="ru-RU" sz="1800" spc="-1" strike="noStrike">
                  <a:solidFill>
                    <a:schemeClr val="lt1"/>
                  </a:solidFill>
                  <a:latin typeface="Times New Roman"/>
                </a:rPr>
                <a:t> действующего законодательства </a:t>
              </a:r>
              <a:br>
                <a:rPr sz="1800"/>
              </a:br>
              <a:r>
                <a:rPr b="0" lang="ru-RU" sz="1800" spc="-1" strike="noStrike">
                  <a:solidFill>
                    <a:schemeClr val="lt1"/>
                  </a:solidFill>
                  <a:latin typeface="Times New Roman"/>
                </a:rPr>
                <a:t>в градостроительной деятельности.</a:t>
              </a:r>
              <a:endParaRPr b="0" lang="ru-RU" sz="1800" spc="-1" strike="noStrike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4140000" y="4813560"/>
              <a:ext cx="4807440" cy="76644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numCol="1" spcCol="1440" lIns="49680" rIns="49680" tIns="49680" bIns="49680" anchor="ctr">
              <a:noAutofit/>
            </a:bodyPr>
            <a:p>
              <a:pPr algn="ctr" defTabSz="577800">
                <a:lnSpc>
                  <a:spcPct val="90000"/>
                </a:lnSpc>
                <a:spcAft>
                  <a:spcPts val="456"/>
                </a:spcAft>
              </a:pPr>
              <a:br>
                <a:rPr sz="1800"/>
              </a:br>
              <a:r>
                <a:rPr b="0" lang="ru-RU" sz="1800" spc="-1" strike="noStrike">
                  <a:solidFill>
                    <a:schemeClr val="lt1"/>
                  </a:solidFill>
                  <a:latin typeface="Times New Roman"/>
                </a:rPr>
                <a:t>Наложено штрафов на сумму </a:t>
              </a:r>
              <a:r>
                <a:rPr b="1" lang="ru-RU" sz="1800" spc="-1" strike="noStrike">
                  <a:solidFill>
                    <a:schemeClr val="lt1"/>
                  </a:solidFill>
                  <a:latin typeface="Times New Roman"/>
                </a:rPr>
                <a:t>1280 тыс. руб</a:t>
              </a:r>
              <a:endParaRPr b="0" lang="ru-RU" sz="1800" spc="-1" strike="noStrike">
                <a:solidFill>
                  <a:srgbClr val="000000"/>
                </a:solidFill>
                <a:latin typeface="Open Sans"/>
              </a:endParaRPr>
            </a:p>
            <a:p>
              <a:pPr defTabSz="577800">
                <a:lnSpc>
                  <a:spcPct val="90000"/>
                </a:lnSpc>
                <a:spcAft>
                  <a:spcPts val="456"/>
                </a:spcAft>
              </a:pPr>
              <a:endParaRPr b="0" lang="ru-RU" sz="1800" spc="-1" strike="noStrike">
                <a:solidFill>
                  <a:srgbClr val="000000"/>
                </a:solidFill>
                <a:latin typeface="Open Sans"/>
              </a:endParaRPr>
            </a:p>
          </p:txBody>
        </p:sp>
      </p:grpSp>
      <p:pic>
        <p:nvPicPr>
          <p:cNvPr id="230" name="Picture 3" descr=""/>
          <p:cNvPicPr/>
          <p:nvPr/>
        </p:nvPicPr>
        <p:blipFill>
          <a:blip r:embed="rId2"/>
          <a:stretch/>
        </p:blipFill>
        <p:spPr>
          <a:xfrm>
            <a:off x="0" y="6293160"/>
            <a:ext cx="9143640" cy="564480"/>
          </a:xfrm>
          <a:prstGeom prst="rect">
            <a:avLst/>
          </a:prstGeom>
          <a:ln w="0">
            <a:noFill/>
          </a:ln>
        </p:spPr>
      </p:pic>
      <p:pic>
        <p:nvPicPr>
          <p:cNvPr id="231" name="Picture 4" descr=""/>
          <p:cNvPicPr/>
          <p:nvPr/>
        </p:nvPicPr>
        <p:blipFill>
          <a:blip r:embed="rId3"/>
          <a:stretch/>
        </p:blipFill>
        <p:spPr>
          <a:xfrm>
            <a:off x="0" y="0"/>
            <a:ext cx="9155160" cy="717120"/>
          </a:xfrm>
          <a:prstGeom prst="rect">
            <a:avLst/>
          </a:prstGeom>
          <a:ln w="0">
            <a:noFill/>
          </a:ln>
        </p:spPr>
      </p:pic>
      <p:pic>
        <p:nvPicPr>
          <p:cNvPr id="232" name="Picture 4" descr=""/>
          <p:cNvPicPr/>
          <p:nvPr/>
        </p:nvPicPr>
        <p:blipFill>
          <a:blip r:embed="rId4"/>
          <a:stretch/>
        </p:blipFill>
        <p:spPr>
          <a:xfrm>
            <a:off x="-9720" y="0"/>
            <a:ext cx="9135360" cy="136728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8FCC6FA3-EC04-4767-B9B5-C24A88224681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 descr=""/>
          <p:cNvPicPr/>
          <p:nvPr/>
        </p:nvPicPr>
        <p:blipFill>
          <a:blip r:embed="rId1"/>
          <a:stretch/>
        </p:blipFill>
        <p:spPr>
          <a:xfrm>
            <a:off x="0" y="6293160"/>
            <a:ext cx="9143640" cy="564480"/>
          </a:xfrm>
          <a:prstGeom prst="rect">
            <a:avLst/>
          </a:prstGeom>
          <a:ln w="0">
            <a:noFill/>
          </a:ln>
        </p:spPr>
      </p:pic>
      <p:pic>
        <p:nvPicPr>
          <p:cNvPr id="234" name="Picture 4" descr=""/>
          <p:cNvPicPr/>
          <p:nvPr/>
        </p:nvPicPr>
        <p:blipFill>
          <a:blip r:embed="rId2"/>
          <a:stretch/>
        </p:blipFill>
        <p:spPr>
          <a:xfrm>
            <a:off x="8280" y="0"/>
            <a:ext cx="9135360" cy="1367280"/>
          </a:xfrm>
          <a:prstGeom prst="rect">
            <a:avLst/>
          </a:prstGeom>
          <a:ln w="0">
            <a:noFill/>
          </a:ln>
        </p:spPr>
      </p:pic>
      <p:sp>
        <p:nvSpPr>
          <p:cNvPr id="235" name="TextBox 1"/>
          <p:cNvSpPr/>
          <p:nvPr/>
        </p:nvSpPr>
        <p:spPr>
          <a:xfrm>
            <a:off x="611640" y="1973520"/>
            <a:ext cx="7920360" cy="54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3000" spc="-1" strike="noStrike">
                <a:solidFill>
                  <a:schemeClr val="dk1"/>
                </a:solidFill>
                <a:latin typeface="Times New Roman"/>
              </a:rPr>
              <a:t>Спасибо за внимание !</a:t>
            </a:r>
            <a:endParaRPr b="0" lang="ru-RU" sz="3000" spc="-1" strike="noStrike">
              <a:solidFill>
                <a:srgbClr val="000000"/>
              </a:solidFill>
              <a:latin typeface="Open Sans"/>
            </a:endParaRPr>
          </a:p>
        </p:txBody>
      </p:sp>
      <p:pic>
        <p:nvPicPr>
          <p:cNvPr id="236" name="Picture 2" descr="C:\Users\oplspa\Desktop\ujz3exjx.png"/>
          <p:cNvPicPr/>
          <p:nvPr/>
        </p:nvPicPr>
        <p:blipFill>
          <a:blip r:embed="rId3"/>
          <a:stretch/>
        </p:blipFill>
        <p:spPr>
          <a:xfrm>
            <a:off x="2229480" y="2565000"/>
            <a:ext cx="4684320" cy="314100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93EA4DE-1C60-4CBF-A794-D5CA26FD44A0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Picture 4" descr=""/>
          <p:cNvPicPr/>
          <p:nvPr/>
        </p:nvPicPr>
        <p:blipFill>
          <a:blip r:embed="rId1"/>
          <a:stretch/>
        </p:blipFill>
        <p:spPr>
          <a:xfrm>
            <a:off x="8280" y="0"/>
            <a:ext cx="9135360" cy="1367280"/>
          </a:xfrm>
          <a:prstGeom prst="rect">
            <a:avLst/>
          </a:prstGeom>
          <a:ln w="0">
            <a:noFill/>
          </a:ln>
        </p:spPr>
      </p:pic>
      <p:sp>
        <p:nvSpPr>
          <p:cNvPr id="136" name="TextBox 30"/>
          <p:cNvSpPr/>
          <p:nvPr/>
        </p:nvSpPr>
        <p:spPr>
          <a:xfrm>
            <a:off x="50040" y="1367640"/>
            <a:ext cx="905184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2400" spc="-1" strike="noStrike">
                <a:solidFill>
                  <a:schemeClr val="dk1"/>
                </a:solidFill>
                <a:latin typeface="Times New Roman"/>
              </a:rPr>
              <a:t>Контрольно-надзорные мероприятия в рамках федерального государственного строительного надзора</a:t>
            </a:r>
            <a:endParaRPr b="0" lang="ru-RU" sz="2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7" name="PlaceHolder 1"/>
          <p:cNvSpPr>
            <a:spLocks noGrp="1"/>
          </p:cNvSpPr>
          <p:nvPr>
            <p:ph/>
          </p:nvPr>
        </p:nvSpPr>
        <p:spPr>
          <a:xfrm>
            <a:off x="0" y="1917000"/>
            <a:ext cx="9000000" cy="2043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3740"/>
          </a:bodyPr>
          <a:p>
            <a:pPr indent="0" algn="just" defTabSz="914400">
              <a:lnSpc>
                <a:spcPct val="150000"/>
              </a:lnSpc>
              <a:spcBef>
                <a:spcPts val="879"/>
              </a:spcBef>
              <a:buNone/>
              <a:tabLst>
                <a:tab algn="l" pos="0"/>
              </a:tabLst>
            </a:pPr>
            <a:endParaRPr b="0" lang="ru-RU" sz="2400" spc="-1" strike="noStrike">
              <a:solidFill>
                <a:schemeClr val="dk1"/>
              </a:solidFill>
              <a:latin typeface="Calibri"/>
            </a:endParaRPr>
          </a:p>
          <a:p>
            <a:pPr indent="0" algn="ctr" defTabSz="914400">
              <a:lnSpc>
                <a:spcPct val="150000"/>
              </a:lnSpc>
              <a:spcBef>
                <a:spcPts val="879"/>
              </a:spcBef>
              <a:buNone/>
              <a:tabLst>
                <a:tab algn="l" pos="0"/>
              </a:tabLst>
            </a:pPr>
            <a:r>
              <a:rPr b="1" lang="ru-RU" sz="2400" spc="-1" strike="noStrike">
                <a:solidFill>
                  <a:schemeClr val="dk1"/>
                </a:solidFill>
                <a:latin typeface="Times New Roman"/>
                <a:ea typeface="Times New Roman"/>
              </a:rPr>
              <a:t>За 2023 год ОНСОИАЭ Центрального МТУ по надзору за ЯРБ Ростехнадзора в рамках федерального государственного строительного надзора проведено:</a:t>
            </a:r>
            <a:endParaRPr b="0" lang="ru-RU" sz="2400" spc="-1" strike="noStrike">
              <a:solidFill>
                <a:schemeClr val="dk1"/>
              </a:solidFill>
              <a:latin typeface="Calibri"/>
            </a:endParaRPr>
          </a:p>
          <a:p>
            <a:pPr indent="0" algn="just" defTabSz="914400">
              <a:lnSpc>
                <a:spcPct val="150000"/>
              </a:lnSpc>
              <a:spcBef>
                <a:spcPts val="879"/>
              </a:spcBef>
              <a:buNone/>
              <a:tabLst>
                <a:tab algn="l" pos="0"/>
              </a:tabLst>
            </a:pPr>
            <a:endParaRPr b="0" lang="ru-RU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8" name=""/>
          <p:cNvSpPr/>
          <p:nvPr/>
        </p:nvSpPr>
        <p:spPr>
          <a:xfrm>
            <a:off x="5220000" y="5220000"/>
            <a:ext cx="2520000" cy="1080000"/>
          </a:xfrm>
          <a:prstGeom prst="rect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50000"/>
              </a:lnSpc>
              <a:spcBef>
                <a:spcPts val="87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chemeClr val="dk1"/>
                </a:solidFill>
                <a:latin typeface="Times New Roman"/>
                <a:ea typeface="Times New Roman"/>
              </a:rPr>
              <a:t>1 выездная проверка исполнения предписания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9" name=""/>
          <p:cNvSpPr/>
          <p:nvPr/>
        </p:nvSpPr>
        <p:spPr>
          <a:xfrm>
            <a:off x="900000" y="5220000"/>
            <a:ext cx="2520000" cy="1080000"/>
          </a:xfrm>
          <a:prstGeom prst="rect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50000"/>
              </a:lnSpc>
              <a:spcBef>
                <a:spcPts val="87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chemeClr val="dk1"/>
                </a:solidFill>
                <a:latin typeface="Times New Roman"/>
                <a:ea typeface="Times New Roman"/>
              </a:rPr>
              <a:t>27 выездных проверок по программе проведения проверок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40" name=""/>
          <p:cNvSpPr/>
          <p:nvPr/>
        </p:nvSpPr>
        <p:spPr>
          <a:xfrm>
            <a:off x="3600000" y="4140000"/>
            <a:ext cx="1620000" cy="720000"/>
          </a:xfrm>
          <a:prstGeom prst="rect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/>
            <a:r>
              <a:rPr b="1" lang="ru-RU" sz="1800" spc="-1" strike="noStrike">
                <a:solidFill>
                  <a:srgbClr val="000000"/>
                </a:solidFill>
                <a:latin typeface="Times New Roman"/>
              </a:rPr>
              <a:t>28 проверок</a:t>
            </a:r>
            <a:endParaRPr b="1" lang="ru-RU" sz="1800" spc="-1" strike="noStrike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141" name=""/>
          <p:cNvCxnSpPr>
            <a:stCxn id="140" idx="2"/>
            <a:endCxn id="139" idx="0"/>
          </p:cNvCxnSpPr>
          <p:nvPr/>
        </p:nvCxnSpPr>
        <p:spPr>
          <a:xfrm flipH="1">
            <a:off x="2160000" y="4860000"/>
            <a:ext cx="2250360" cy="360360"/>
          </a:xfrm>
          <a:prstGeom prst="straightConnector1">
            <a:avLst/>
          </a:prstGeom>
          <a:ln w="0">
            <a:solidFill>
              <a:srgbClr val="3465a4"/>
            </a:solidFill>
            <a:tailEnd len="med" type="triangle" w="med"/>
          </a:ln>
        </p:spPr>
      </p:cxnSp>
      <p:cxnSp>
        <p:nvCxnSpPr>
          <p:cNvPr id="142" name=""/>
          <p:cNvCxnSpPr>
            <a:stCxn id="140" idx="2"/>
            <a:endCxn id="138" idx="0"/>
          </p:cNvCxnSpPr>
          <p:nvPr/>
        </p:nvCxnSpPr>
        <p:spPr>
          <a:xfrm>
            <a:off x="4410000" y="4860000"/>
            <a:ext cx="2070360" cy="360360"/>
          </a:xfrm>
          <a:prstGeom prst="straightConnector1">
            <a:avLst/>
          </a:prstGeom>
          <a:ln w="0">
            <a:solidFill>
              <a:srgbClr val="3465a4"/>
            </a:solidFill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Picture 3" descr=""/>
          <p:cNvPicPr/>
          <p:nvPr/>
        </p:nvPicPr>
        <p:blipFill>
          <a:blip r:embed="rId1"/>
          <a:stretch/>
        </p:blipFill>
        <p:spPr>
          <a:xfrm>
            <a:off x="0" y="6293160"/>
            <a:ext cx="9143640" cy="564480"/>
          </a:xfrm>
          <a:prstGeom prst="rect">
            <a:avLst/>
          </a:prstGeom>
          <a:ln w="0">
            <a:noFill/>
          </a:ln>
        </p:spPr>
      </p:pic>
      <p:pic>
        <p:nvPicPr>
          <p:cNvPr id="144" name="Picture 4" descr=""/>
          <p:cNvPicPr/>
          <p:nvPr/>
        </p:nvPicPr>
        <p:blipFill>
          <a:blip r:embed="rId2"/>
          <a:stretch/>
        </p:blipFill>
        <p:spPr>
          <a:xfrm>
            <a:off x="14400" y="0"/>
            <a:ext cx="9135360" cy="1367280"/>
          </a:xfrm>
          <a:prstGeom prst="rect">
            <a:avLst/>
          </a:prstGeom>
          <a:ln w="0">
            <a:noFill/>
          </a:ln>
        </p:spPr>
      </p:pic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1440000"/>
            <a:ext cx="8229240" cy="2943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7285" lnSpcReduction="10000"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lang="ru-RU" sz="1800" spc="-1" strike="noStrike">
                <a:solidFill>
                  <a:schemeClr val="dk1"/>
                </a:solidFill>
                <a:latin typeface="Times New Roman"/>
              </a:rPr>
              <a:t>1. «Федеральное государственное бюджетное учреждение «Национальный исследовательский центр «Курчатовский институт», г. Москва Строительство </a:t>
            </a:r>
            <a:br>
              <a:rPr sz="1800"/>
            </a:br>
            <a:r>
              <a:rPr b="1" lang="ru-RU" sz="1800" spc="-1" strike="noStrike">
                <a:solidFill>
                  <a:schemeClr val="dk1"/>
                </a:solidFill>
                <a:latin typeface="Times New Roman"/>
              </a:rPr>
              <a:t>1-ой очереди нанотехнологической лаборатории на базе комплекса зданий научно-технологического центра нанотехнологий, центра синхротронного излучения, специализированного нейтронного центра с их реконструкцией техническое перевооружение здания 348, реконструкция и техническое перевооружение зданий 21А, 21Б, 21В-1, галерей 21А и 21Б, 380, 37/2 и 37/4-1 специализированного синхротронно-нейтронного центра на базе ускорительно-накопительного комплекса «Сибирь» с научными станциями, исследовательского комплекса, материаловедческих защитных камер, горизонтальных каналов реактора «ИР- 8» по адресу: г. Москва, пл. Академика Курчатова, д. 1.</a:t>
            </a:r>
            <a:br>
              <a:rPr sz="1600"/>
            </a:b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6" name=""/>
          <p:cNvSpPr/>
          <p:nvPr/>
        </p:nvSpPr>
        <p:spPr>
          <a:xfrm>
            <a:off x="540000" y="4140000"/>
            <a:ext cx="8100000" cy="54000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Проведено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</a:rPr>
              <a:t> 2 выездные проверки по программе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 проведения проверок.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47" name=""/>
          <p:cNvSpPr/>
          <p:nvPr/>
        </p:nvSpPr>
        <p:spPr>
          <a:xfrm>
            <a:off x="540000" y="4860000"/>
            <a:ext cx="8100000" cy="63684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Выявлено 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16 нарушений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, выразившихся в нарушении требований проектной 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документации (выполнение работ с отклонением от проектной документации).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48" name=""/>
          <p:cNvSpPr/>
          <p:nvPr/>
        </p:nvSpPr>
        <p:spPr>
          <a:xfrm>
            <a:off x="519480" y="5630760"/>
            <a:ext cx="8100000" cy="54000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Выдано 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</a:rPr>
              <a:t>1 предписание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 об устранении нарушений.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FF023FC-91EE-4160-AAC0-D5AD9FC8C31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Picture 3" descr=""/>
          <p:cNvPicPr/>
          <p:nvPr/>
        </p:nvPicPr>
        <p:blipFill>
          <a:blip r:embed="rId1"/>
          <a:stretch/>
        </p:blipFill>
        <p:spPr>
          <a:xfrm>
            <a:off x="0" y="6293160"/>
            <a:ext cx="9143640" cy="564480"/>
          </a:xfrm>
          <a:prstGeom prst="rect">
            <a:avLst/>
          </a:prstGeom>
          <a:ln w="0">
            <a:noFill/>
          </a:ln>
        </p:spPr>
      </p:pic>
      <p:pic>
        <p:nvPicPr>
          <p:cNvPr id="150" name="Picture 4" descr=""/>
          <p:cNvPicPr/>
          <p:nvPr/>
        </p:nvPicPr>
        <p:blipFill>
          <a:blip r:embed="rId2"/>
          <a:stretch/>
        </p:blipFill>
        <p:spPr>
          <a:xfrm>
            <a:off x="14400" y="0"/>
            <a:ext cx="9135360" cy="1367280"/>
          </a:xfrm>
          <a:prstGeom prst="rect">
            <a:avLst/>
          </a:prstGeom>
          <a:ln w="0">
            <a:noFill/>
          </a:ln>
        </p:spPr>
      </p:pic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1989000"/>
            <a:ext cx="8229240" cy="122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91831"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lang="ru-RU" sz="2200" spc="-1" strike="noStrike">
                <a:solidFill>
                  <a:schemeClr val="dk1"/>
                </a:solidFill>
                <a:latin typeface="Times New Roman"/>
              </a:rPr>
              <a:t>2. «Центр доклинических исследований (ЦДИ) ФГБУ «НМИЦ радиологии» Минздрава России», расположенный по адресу: Калужская обл., г. Обнинск, Киевское шоссе, 108.</a:t>
            </a:r>
            <a:br>
              <a:rPr sz="1600"/>
            </a:br>
            <a:endParaRPr b="0" lang="ru-RU" sz="2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2" name=""/>
          <p:cNvSpPr/>
          <p:nvPr/>
        </p:nvSpPr>
        <p:spPr>
          <a:xfrm>
            <a:off x="540000" y="3600000"/>
            <a:ext cx="8100000" cy="54000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Проведено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</a:rPr>
              <a:t> 2 выездные проверки по программе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 проведения проверок.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53" name=""/>
          <p:cNvSpPr/>
          <p:nvPr/>
        </p:nvSpPr>
        <p:spPr>
          <a:xfrm>
            <a:off x="540000" y="4500000"/>
            <a:ext cx="8100000" cy="54000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  <a:spcBef>
                <a:spcPts val="400"/>
              </a:spcBef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При проведении проверок нарушений не выявлено.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263AB39-48F7-42C2-B663-CD09CB8FC4C5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Picture 3" descr=""/>
          <p:cNvPicPr/>
          <p:nvPr/>
        </p:nvPicPr>
        <p:blipFill>
          <a:blip r:embed="rId1"/>
          <a:stretch/>
        </p:blipFill>
        <p:spPr>
          <a:xfrm>
            <a:off x="0" y="6293160"/>
            <a:ext cx="9143640" cy="564480"/>
          </a:xfrm>
          <a:prstGeom prst="rect">
            <a:avLst/>
          </a:prstGeom>
          <a:ln w="0">
            <a:noFill/>
          </a:ln>
        </p:spPr>
      </p:pic>
      <p:pic>
        <p:nvPicPr>
          <p:cNvPr id="155" name="Picture 4" descr=""/>
          <p:cNvPicPr/>
          <p:nvPr/>
        </p:nvPicPr>
        <p:blipFill>
          <a:blip r:embed="rId2"/>
          <a:stretch/>
        </p:blipFill>
        <p:spPr>
          <a:xfrm>
            <a:off x="14400" y="0"/>
            <a:ext cx="9135360" cy="1367280"/>
          </a:xfrm>
          <a:prstGeom prst="rect">
            <a:avLst/>
          </a:prstGeom>
          <a:ln w="0">
            <a:noFill/>
          </a:ln>
        </p:spPr>
      </p:pic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2061000"/>
            <a:ext cx="8229240" cy="122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68418" lnSpcReduction="20000"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lang="ru-RU" sz="2200" spc="-1" strike="noStrike">
                <a:solidFill>
                  <a:schemeClr val="dk1"/>
                </a:solidFill>
                <a:latin typeface="Times New Roman"/>
              </a:rPr>
              <a:t>3. «Центральная клиническая больница с поликлиникой» Управления делами президента Российской Федерации, ул. Маршала Тимошенко, д. 15, г. Москва. Реконструкция радиологического корпуса № 9 с пристройкой блока радиохирургического отделения «Кибер-Нож» и «Томотерапия» и отделения радиоизотопной диагностики и позитронно-эмиссионной томографии (РИД)» расположенный по адресу: г. Москва, ул. Маршала Тимошенко, д. 15.</a:t>
            </a:r>
            <a:endParaRPr b="0" lang="ru-RU" sz="2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7" name=""/>
          <p:cNvSpPr/>
          <p:nvPr/>
        </p:nvSpPr>
        <p:spPr>
          <a:xfrm>
            <a:off x="560520" y="3600000"/>
            <a:ext cx="8100000" cy="54000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Проведено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</a:rPr>
              <a:t> 2 выездные проверки по программе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 проведения проверок.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58" name=""/>
          <p:cNvSpPr/>
          <p:nvPr/>
        </p:nvSpPr>
        <p:spPr>
          <a:xfrm>
            <a:off x="560520" y="4320000"/>
            <a:ext cx="8100000" cy="63684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Выявлено 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9 нарушений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, выразившихся в нарушении требований проектной 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документации (выполнение работ с отклонением от проектной документации).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59" name=""/>
          <p:cNvSpPr/>
          <p:nvPr/>
        </p:nvSpPr>
        <p:spPr>
          <a:xfrm>
            <a:off x="540000" y="5090760"/>
            <a:ext cx="8100000" cy="54000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Выдано </a:t>
            </a:r>
            <a:r>
              <a:rPr b="1" lang="ru-RU" sz="1800" spc="-1" strike="noStrike">
                <a:solidFill>
                  <a:srgbClr val="000000"/>
                </a:solidFill>
                <a:latin typeface="Times New Roman"/>
              </a:rPr>
              <a:t>1 предписание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 об устранении нарушений.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7396396-6E5F-4404-B060-6EA1C8526AF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Picture 3" descr=""/>
          <p:cNvPicPr/>
          <p:nvPr/>
        </p:nvPicPr>
        <p:blipFill>
          <a:blip r:embed="rId1"/>
          <a:stretch/>
        </p:blipFill>
        <p:spPr>
          <a:xfrm>
            <a:off x="0" y="6293160"/>
            <a:ext cx="9143640" cy="564480"/>
          </a:xfrm>
          <a:prstGeom prst="rect">
            <a:avLst/>
          </a:prstGeom>
          <a:ln w="0">
            <a:noFill/>
          </a:ln>
        </p:spPr>
      </p:pic>
      <p:pic>
        <p:nvPicPr>
          <p:cNvPr id="161" name="Picture 4" descr=""/>
          <p:cNvPicPr/>
          <p:nvPr/>
        </p:nvPicPr>
        <p:blipFill>
          <a:blip r:embed="rId2"/>
          <a:stretch/>
        </p:blipFill>
        <p:spPr>
          <a:xfrm>
            <a:off x="14400" y="0"/>
            <a:ext cx="9135360" cy="1367280"/>
          </a:xfrm>
          <a:prstGeom prst="rect">
            <a:avLst/>
          </a:prstGeom>
          <a:ln w="0">
            <a:noFill/>
          </a:ln>
        </p:spPr>
      </p:pic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457200" y="2061000"/>
            <a:ext cx="8229240" cy="122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68418"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lang="ru-RU" sz="2200" spc="-1" strike="noStrike">
                <a:solidFill>
                  <a:schemeClr val="dk1"/>
                </a:solidFill>
                <a:latin typeface="Times New Roman"/>
              </a:rPr>
              <a:t>4. «Размещение тяжелоионного коллайдера NICA на площадке Лаборатории физики высоких энергий Объединенного института ядерных исследований в г. Дубне с частичной реконструкцией здания № 1» (Московская область, г. Дубна, площадка ЛФВЭ ОИЯИ).</a:t>
            </a:r>
            <a:br>
              <a:rPr sz="4400"/>
            </a:br>
            <a:endParaRPr b="0" lang="ru-RU" sz="2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63" name=""/>
          <p:cNvSpPr/>
          <p:nvPr/>
        </p:nvSpPr>
        <p:spPr>
          <a:xfrm>
            <a:off x="540360" y="3600360"/>
            <a:ext cx="8100000" cy="54000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Проведено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</a:rPr>
              <a:t> 2 выездные проверки по программе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 проведения проверок.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64" name=""/>
          <p:cNvSpPr/>
          <p:nvPr/>
        </p:nvSpPr>
        <p:spPr>
          <a:xfrm>
            <a:off x="540360" y="4500360"/>
            <a:ext cx="8100000" cy="54000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  <a:spcBef>
                <a:spcPts val="400"/>
              </a:spcBef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При проведении проверок нарушений не выявлено.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D5B657F-CBB3-4EFF-9C9B-968AF94CFD9D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Picture 3" descr=""/>
          <p:cNvPicPr/>
          <p:nvPr/>
        </p:nvPicPr>
        <p:blipFill>
          <a:blip r:embed="rId1"/>
          <a:stretch/>
        </p:blipFill>
        <p:spPr>
          <a:xfrm>
            <a:off x="0" y="6293160"/>
            <a:ext cx="9143640" cy="564480"/>
          </a:xfrm>
          <a:prstGeom prst="rect">
            <a:avLst/>
          </a:prstGeom>
          <a:ln w="0">
            <a:noFill/>
          </a:ln>
        </p:spPr>
      </p:pic>
      <p:pic>
        <p:nvPicPr>
          <p:cNvPr id="166" name="Picture 4" descr=""/>
          <p:cNvPicPr/>
          <p:nvPr/>
        </p:nvPicPr>
        <p:blipFill>
          <a:blip r:embed="rId2"/>
          <a:stretch/>
        </p:blipFill>
        <p:spPr>
          <a:xfrm>
            <a:off x="14400" y="0"/>
            <a:ext cx="9135360" cy="1367280"/>
          </a:xfrm>
          <a:prstGeom prst="rect">
            <a:avLst/>
          </a:prstGeom>
          <a:ln w="0">
            <a:noFill/>
          </a:ln>
        </p:spPr>
      </p:pic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061000"/>
            <a:ext cx="8229240" cy="122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68418"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lang="ru-RU" sz="2200" spc="-1" strike="noStrike">
                <a:solidFill>
                  <a:schemeClr val="dk1"/>
                </a:solidFill>
                <a:latin typeface="Times New Roman"/>
              </a:rPr>
              <a:t>5. «Строительство комплекса по переработке радиоактивных отходов, включая проектные и изыскательские работы, </a:t>
            </a:r>
            <a:br>
              <a:rPr sz="2200"/>
            </a:br>
            <a:r>
              <a:rPr b="1" lang="ru-RU" sz="2200" spc="-1" strike="noStrike">
                <a:solidFill>
                  <a:schemeClr val="dk1"/>
                </a:solidFill>
                <a:latin typeface="Times New Roman"/>
              </a:rPr>
              <a:t>на федеральном государственном унитарном предприятии «Объединенный эколого-технологический и научно-исследовательский центр по обезвреживанию РАО и охране окружающей среды» (г. Сергиев Посад, Московская область).</a:t>
            </a:r>
            <a:endParaRPr b="0" lang="ru-RU" sz="2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68" name=""/>
          <p:cNvSpPr/>
          <p:nvPr/>
        </p:nvSpPr>
        <p:spPr>
          <a:xfrm>
            <a:off x="540360" y="3600360"/>
            <a:ext cx="8100000" cy="54000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Проведено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</a:rPr>
              <a:t> 3 выездные проверки по программе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 проведения проверок.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69" name=""/>
          <p:cNvSpPr/>
          <p:nvPr/>
        </p:nvSpPr>
        <p:spPr>
          <a:xfrm>
            <a:off x="540360" y="4500360"/>
            <a:ext cx="8100000" cy="54000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  <a:spcBef>
                <a:spcPts val="400"/>
              </a:spcBef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При проведении проверок нарушений не выявлено.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1C0F58D-73F7-45F3-A065-0C9ED7E4CEF9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Picture 3" descr=""/>
          <p:cNvPicPr/>
          <p:nvPr/>
        </p:nvPicPr>
        <p:blipFill>
          <a:blip r:embed="rId1"/>
          <a:stretch/>
        </p:blipFill>
        <p:spPr>
          <a:xfrm>
            <a:off x="0" y="6293160"/>
            <a:ext cx="9143640" cy="564480"/>
          </a:xfrm>
          <a:prstGeom prst="rect">
            <a:avLst/>
          </a:prstGeom>
          <a:ln w="0">
            <a:noFill/>
          </a:ln>
        </p:spPr>
      </p:pic>
      <p:pic>
        <p:nvPicPr>
          <p:cNvPr id="171" name="Picture 4" descr=""/>
          <p:cNvPicPr/>
          <p:nvPr/>
        </p:nvPicPr>
        <p:blipFill>
          <a:blip r:embed="rId2"/>
          <a:stretch/>
        </p:blipFill>
        <p:spPr>
          <a:xfrm>
            <a:off x="14400" y="0"/>
            <a:ext cx="9135360" cy="1367280"/>
          </a:xfrm>
          <a:prstGeom prst="rect">
            <a:avLst/>
          </a:prstGeom>
          <a:ln w="0">
            <a:noFill/>
          </a:ln>
        </p:spPr>
      </p:pic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457200" y="2061000"/>
            <a:ext cx="8229240" cy="122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lang="ru-RU" sz="2000" spc="-1" strike="noStrike">
                <a:solidFill>
                  <a:schemeClr val="dk1"/>
                </a:solidFill>
                <a:latin typeface="Times New Roman"/>
              </a:rPr>
              <a:t>6. «Центр радионуклидной терапии в Липецкой области» </a:t>
            </a:r>
            <a:br>
              <a:rPr sz="2000"/>
            </a:br>
            <a:r>
              <a:rPr b="1" lang="ru-RU" sz="2000" spc="-1" strike="noStrike">
                <a:solidFill>
                  <a:schemeClr val="dk1"/>
                </a:solidFill>
                <a:latin typeface="Times New Roman"/>
              </a:rPr>
              <a:t>(Липецкая область, г. Липецк, ул. Адмирала Макарова).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3" name=""/>
          <p:cNvSpPr/>
          <p:nvPr/>
        </p:nvSpPr>
        <p:spPr>
          <a:xfrm>
            <a:off x="540000" y="3420000"/>
            <a:ext cx="8100000" cy="54000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Проведено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</a:rPr>
              <a:t> 3 выездные проверки по программе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 проведения проверок.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74" name=""/>
          <p:cNvSpPr/>
          <p:nvPr/>
        </p:nvSpPr>
        <p:spPr>
          <a:xfrm>
            <a:off x="540000" y="4140000"/>
            <a:ext cx="8100000" cy="63684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Выявлено 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35 нарушений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, выразившихся в нарушении требований проектной 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документации (выполнение работ с отклонением от проектной документации).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75" name=""/>
          <p:cNvSpPr/>
          <p:nvPr/>
        </p:nvSpPr>
        <p:spPr>
          <a:xfrm>
            <a:off x="540360" y="4860360"/>
            <a:ext cx="8100000" cy="63684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Выдано 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</a:rPr>
              <a:t>2 предписания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 об устранении нарушений.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76" name=""/>
          <p:cNvSpPr/>
          <p:nvPr/>
        </p:nvSpPr>
        <p:spPr>
          <a:xfrm>
            <a:off x="540000" y="5580000"/>
            <a:ext cx="8100000" cy="54000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Проведена 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</a:rPr>
              <a:t>1 выездная проверка исполнения предписания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, предписание исполнено.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B72CA2A-D7E0-4C47-A1AE-AB3FF0CA26D9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Picture 3" descr=""/>
          <p:cNvPicPr/>
          <p:nvPr/>
        </p:nvPicPr>
        <p:blipFill>
          <a:blip r:embed="rId1"/>
          <a:stretch/>
        </p:blipFill>
        <p:spPr>
          <a:xfrm>
            <a:off x="0" y="6293160"/>
            <a:ext cx="9143640" cy="564480"/>
          </a:xfrm>
          <a:prstGeom prst="rect">
            <a:avLst/>
          </a:prstGeom>
          <a:ln w="0">
            <a:noFill/>
          </a:ln>
        </p:spPr>
      </p:pic>
      <p:pic>
        <p:nvPicPr>
          <p:cNvPr id="178" name="Picture 4" descr=""/>
          <p:cNvPicPr/>
          <p:nvPr/>
        </p:nvPicPr>
        <p:blipFill>
          <a:blip r:embed="rId2"/>
          <a:stretch/>
        </p:blipFill>
        <p:spPr>
          <a:xfrm>
            <a:off x="14400" y="0"/>
            <a:ext cx="9135360" cy="1367280"/>
          </a:xfrm>
          <a:prstGeom prst="rect">
            <a:avLst/>
          </a:prstGeom>
          <a:ln w="0">
            <a:noFill/>
          </a:ln>
        </p:spPr>
      </p:pic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457200" y="2061000"/>
            <a:ext cx="8229240" cy="122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lang="ru-RU" sz="2000" spc="-1" strike="noStrike">
                <a:solidFill>
                  <a:schemeClr val="dk1"/>
                </a:solidFill>
                <a:latin typeface="Times New Roman"/>
              </a:rPr>
              <a:t>7. «Реконструкция зданий 124 и 125 с созданием и размещением испытательных стендов для электрореактивных двигателей и для мощного источника нейтронов» (г. Москва, ТАО, г. Троицк, </a:t>
            </a:r>
            <a:br>
              <a:rPr sz="2000"/>
            </a:br>
            <a:r>
              <a:rPr b="1" lang="ru-RU" sz="2000" spc="-1" strike="noStrike">
                <a:solidFill>
                  <a:schemeClr val="dk1"/>
                </a:solidFill>
                <a:latin typeface="Times New Roman"/>
              </a:rPr>
              <a:t>ул. Пушковых, вл. 12).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0" name=""/>
          <p:cNvSpPr/>
          <p:nvPr/>
        </p:nvSpPr>
        <p:spPr>
          <a:xfrm>
            <a:off x="540360" y="3600360"/>
            <a:ext cx="8100000" cy="54000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Проведено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</a:rPr>
              <a:t> 2 выездные проверки по программе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 проведения проверок.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81" name=""/>
          <p:cNvSpPr/>
          <p:nvPr/>
        </p:nvSpPr>
        <p:spPr>
          <a:xfrm>
            <a:off x="540360" y="4320360"/>
            <a:ext cx="8100000" cy="63684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Выявлено 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14 нарушений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Tahoma"/>
              </a:rPr>
              <a:t>, выразившихся в нарушении требований проектной 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документации (выполнение работ с отклонением от проектной документации).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82" name=""/>
          <p:cNvSpPr/>
          <p:nvPr/>
        </p:nvSpPr>
        <p:spPr>
          <a:xfrm>
            <a:off x="519840" y="5091120"/>
            <a:ext cx="8100000" cy="54000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Выдано 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</a:rPr>
              <a:t>1 предписание</a:t>
            </a:r>
            <a:r>
              <a:rPr b="0" lang="ru-RU" sz="1800" spc="-1" strike="noStrike">
                <a:solidFill>
                  <a:schemeClr val="dk1"/>
                </a:solidFill>
                <a:latin typeface="Times New Roman"/>
              </a:rPr>
              <a:t> об устранении нарушений.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9DE98A0-BE4D-4B3A-9CF5-C3B2CAAFCA2E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9049</TotalTime>
  <Application>LibreOffice/7.6.0.3$Linux_X86_64 LibreOffice_project/60$Build-3</Application>
  <AppVersion>15.0000</AppVersion>
  <Words>1521</Words>
  <Paragraphs>141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2015-09-22T06:41:40Z</dcterms:created>
  <dc:creator>Серегин П.А.</dc:creator>
  <dc:description/>
  <dc:language>ru-RU</dc:language>
  <cp:lastModifiedBy/>
  <cp:lastPrinted>2023-11-27T06:09:01Z</cp:lastPrinted>
  <dcterms:modified xsi:type="dcterms:W3CDTF">2024-02-08T17:22:48Z</dcterms:modified>
  <cp:revision>439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23</vt:i4>
  </property>
  <property fmtid="{D5CDD505-2E9C-101B-9397-08002B2CF9AE}" pid="3" name="PresentationFormat">
    <vt:lpwstr>Экран (4:3)</vt:lpwstr>
  </property>
  <property fmtid="{D5CDD505-2E9C-101B-9397-08002B2CF9AE}" pid="4" name="Slides">
    <vt:i4>23</vt:i4>
  </property>
</Properties>
</file>